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E7AB-B6A6-4B27-AC91-4D0E94A782B1}" type="datetimeFigureOut">
              <a:rPr lang="es-ES" smtClean="0"/>
              <a:pPr/>
              <a:t>27/07/2015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A79-3FA1-45E9-9540-49AF7D3A72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B7A3E-570C-4AB0-A3C2-78F01243EB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A7B22-B3B8-4AB2-91D9-38BA7268FD9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41F9B-D07B-49DB-9131-0B1086A1B8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DE62A-0BC8-4B83-86B3-3822ABFD42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2F49E-BD02-4A1E-A9E6-62CE55DFE4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C115C-90E6-44C8-BAAC-1D3AB5F687C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19F7-1224-4B82-99D5-03BE5995A70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139AD-5F41-4C94-93BD-C93450B530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CA33-66E4-4C90-A6A9-40F738785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7E870-C164-43EF-B3FF-F90FB619A2D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75625-196E-45B5-B24C-427F697443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A2E6A-34E2-4DDE-905B-3090C40D7F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36838"/>
            <a:ext cx="7772400" cy="1470025"/>
          </a:xfrm>
        </p:spPr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 smtClean="0"/>
              <a:t>Noisy</a:t>
            </a:r>
            <a:r>
              <a:rPr lang="es-ES" dirty="0" smtClean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Noise is not the only problem that supervised ML techniques have to deal with</a:t>
            </a:r>
            <a:r>
              <a:rPr lang="en-US" dirty="0" smtClean="0"/>
              <a:t>.</a:t>
            </a:r>
          </a:p>
          <a:p>
            <a:r>
              <a:rPr lang="en-US" dirty="0"/>
              <a:t>Complex and nonlinear boundaries between classes are problems that may hinder </a:t>
            </a:r>
            <a:r>
              <a:rPr lang="en-US" dirty="0" smtClean="0"/>
              <a:t>the </a:t>
            </a:r>
            <a:r>
              <a:rPr lang="es-ES" dirty="0" smtClean="0"/>
              <a:t>performance </a:t>
            </a:r>
            <a:r>
              <a:rPr lang="es-ES" dirty="0"/>
              <a:t>of </a:t>
            </a:r>
            <a:r>
              <a:rPr lang="es-ES" dirty="0" err="1" smtClean="0"/>
              <a:t>classifiers</a:t>
            </a:r>
            <a:endParaRPr lang="es-ES" dirty="0" smtClean="0"/>
          </a:p>
          <a:p>
            <a:pPr lvl="1"/>
            <a:r>
              <a:rPr lang="en-US" dirty="0"/>
              <a:t>it often is hard to distinguish between such </a:t>
            </a:r>
            <a:r>
              <a:rPr lang="en-US" dirty="0" smtClean="0"/>
              <a:t>overlapping and </a:t>
            </a:r>
            <a:r>
              <a:rPr lang="en-US" dirty="0"/>
              <a:t>the presence of noisy </a:t>
            </a:r>
            <a:r>
              <a:rPr lang="en-US" dirty="0" smtClean="0"/>
              <a:t>examples</a:t>
            </a:r>
          </a:p>
          <a:p>
            <a:r>
              <a:rPr lang="en-US" dirty="0" smtClean="0"/>
              <a:t>Relevant </a:t>
            </a:r>
            <a:r>
              <a:rPr lang="en-US" dirty="0"/>
              <a:t>issues related to the degradation </a:t>
            </a:r>
            <a:r>
              <a:rPr lang="en-US" dirty="0" smtClean="0"/>
              <a:t>of </a:t>
            </a:r>
            <a:r>
              <a:rPr lang="es-ES" dirty="0" smtClean="0"/>
              <a:t>performance:</a:t>
            </a:r>
          </a:p>
          <a:p>
            <a:pPr lvl="1"/>
            <a:r>
              <a:rPr lang="es-ES" i="1" dirty="0" err="1"/>
              <a:t>Presence</a:t>
            </a:r>
            <a:r>
              <a:rPr lang="es-ES" i="1" dirty="0"/>
              <a:t> of </a:t>
            </a:r>
            <a:r>
              <a:rPr lang="es-ES" i="1" dirty="0" err="1"/>
              <a:t>small</a:t>
            </a:r>
            <a:r>
              <a:rPr lang="es-ES" i="1" dirty="0"/>
              <a:t> </a:t>
            </a:r>
            <a:r>
              <a:rPr lang="es-ES" i="1" dirty="0" err="1" smtClean="0"/>
              <a:t>disjuncts</a:t>
            </a:r>
            <a:endParaRPr lang="es-ES" i="1" dirty="0" smtClean="0"/>
          </a:p>
          <a:p>
            <a:pPr lvl="1"/>
            <a:r>
              <a:rPr lang="es-ES" i="1" dirty="0" err="1"/>
              <a:t>Overlapping</a:t>
            </a:r>
            <a:r>
              <a:rPr lang="es-ES" i="1" dirty="0"/>
              <a:t> </a:t>
            </a:r>
            <a:r>
              <a:rPr lang="es-ES" i="1" dirty="0" err="1"/>
              <a:t>between</a:t>
            </a:r>
            <a:r>
              <a:rPr lang="es-ES" i="1" dirty="0"/>
              <a:t> </a:t>
            </a:r>
            <a:r>
              <a:rPr lang="es-ES" i="1" dirty="0" err="1"/>
              <a:t>classes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753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" y="1772815"/>
            <a:ext cx="889635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59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interesting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pointed</a:t>
            </a:r>
            <a:r>
              <a:rPr lang="es-ES" dirty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: </a:t>
            </a:r>
          </a:p>
          <a:p>
            <a:pPr lvl="1"/>
            <a:r>
              <a:rPr lang="en-US" dirty="0"/>
              <a:t>the higher or lower presence of examples located in the </a:t>
            </a:r>
            <a:r>
              <a:rPr lang="en-US" dirty="0" smtClean="0"/>
              <a:t>area surrounding </a:t>
            </a:r>
            <a:r>
              <a:rPr lang="en-US" dirty="0"/>
              <a:t>class boundaries, which are called borderline </a:t>
            </a:r>
            <a:r>
              <a:rPr lang="en-US" dirty="0" smtClean="0"/>
              <a:t>examples</a:t>
            </a:r>
          </a:p>
          <a:p>
            <a:r>
              <a:rPr lang="en-US" dirty="0" smtClean="0"/>
              <a:t>Misclassification </a:t>
            </a:r>
            <a:r>
              <a:rPr lang="en-US" dirty="0"/>
              <a:t>often occurs near class boundaries where </a:t>
            </a:r>
            <a:r>
              <a:rPr lang="en-US" dirty="0" smtClean="0"/>
              <a:t>overlapping 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occurs</a:t>
            </a:r>
            <a:endParaRPr lang="es-ES" dirty="0" smtClean="0"/>
          </a:p>
          <a:p>
            <a:r>
              <a:rPr lang="en-US" dirty="0" smtClean="0"/>
              <a:t>Classifier </a:t>
            </a:r>
            <a:r>
              <a:rPr lang="en-US" dirty="0"/>
              <a:t>performance degradation was strongly </a:t>
            </a:r>
            <a:r>
              <a:rPr lang="en-US" dirty="0" smtClean="0"/>
              <a:t>affected </a:t>
            </a:r>
            <a:r>
              <a:rPr lang="es-ES" dirty="0" err="1" smtClean="0"/>
              <a:t>by</a:t>
            </a:r>
            <a:endParaRPr lang="es-ES" dirty="0" smtClean="0"/>
          </a:p>
          <a:p>
            <a:pPr lvl="1"/>
            <a:r>
              <a:rPr lang="en-US" dirty="0"/>
              <a:t>the quantity of borderline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/>
              <a:t>the presence of other noisy </a:t>
            </a:r>
            <a:r>
              <a:rPr lang="en-US" dirty="0" smtClean="0"/>
              <a:t>examples located </a:t>
            </a:r>
            <a:r>
              <a:rPr lang="en-US" dirty="0"/>
              <a:t>farther outside the overlapping region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27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Safe examples </a:t>
            </a:r>
            <a:r>
              <a:rPr lang="en-US" dirty="0"/>
              <a:t>are placed in relatively homogeneous areas with respect to the </a:t>
            </a:r>
            <a:r>
              <a:rPr lang="en-US" dirty="0" smtClean="0"/>
              <a:t>class </a:t>
            </a:r>
            <a:r>
              <a:rPr lang="es-ES" dirty="0" err="1" smtClean="0"/>
              <a:t>label</a:t>
            </a:r>
            <a:r>
              <a:rPr lang="es-ES" dirty="0" smtClean="0"/>
              <a:t>.</a:t>
            </a:r>
          </a:p>
          <a:p>
            <a:r>
              <a:rPr lang="en-US" i="1" dirty="0"/>
              <a:t>Borderline examples </a:t>
            </a:r>
            <a:r>
              <a:rPr lang="en-US" dirty="0"/>
              <a:t>are located in the area surrounding class boundaries, </a:t>
            </a:r>
            <a:r>
              <a:rPr lang="en-US" dirty="0" smtClean="0"/>
              <a:t>where either </a:t>
            </a:r>
            <a:r>
              <a:rPr lang="en-US" dirty="0"/>
              <a:t>the minority and majority classes overlap or these examples are very close </a:t>
            </a:r>
            <a:r>
              <a:rPr lang="en-US" dirty="0" smtClean="0"/>
              <a:t>to the </a:t>
            </a:r>
            <a:r>
              <a:rPr lang="en-US" dirty="0"/>
              <a:t>difficult shape of the </a:t>
            </a:r>
            <a:r>
              <a:rPr lang="en-US" dirty="0" smtClean="0"/>
              <a:t>boundary</a:t>
            </a:r>
          </a:p>
          <a:p>
            <a:r>
              <a:rPr lang="en-US" i="1" dirty="0"/>
              <a:t>Noisy examples </a:t>
            </a:r>
            <a:r>
              <a:rPr lang="en-US" dirty="0"/>
              <a:t>are individuals from one class occurring in the safe areas of </a:t>
            </a:r>
            <a:r>
              <a:rPr lang="en-US" dirty="0" smtClean="0"/>
              <a:t>the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/>
              <a:t>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6229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87998"/>
            <a:ext cx="6552728" cy="456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87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Safe examples </a:t>
            </a:r>
            <a:r>
              <a:rPr lang="en-US" dirty="0"/>
              <a:t>are placed in relatively homogeneous areas with respect to the </a:t>
            </a:r>
            <a:r>
              <a:rPr lang="en-US" dirty="0" smtClean="0"/>
              <a:t>class </a:t>
            </a:r>
            <a:r>
              <a:rPr lang="es-ES" dirty="0" err="1" smtClean="0"/>
              <a:t>label</a:t>
            </a:r>
            <a:r>
              <a:rPr lang="es-ES" dirty="0" smtClean="0"/>
              <a:t>.</a:t>
            </a:r>
          </a:p>
          <a:p>
            <a:r>
              <a:rPr lang="en-US" i="1" dirty="0"/>
              <a:t>Borderline examples </a:t>
            </a:r>
            <a:r>
              <a:rPr lang="en-US" dirty="0"/>
              <a:t>are located in the area surrounding class boundaries, </a:t>
            </a:r>
            <a:r>
              <a:rPr lang="en-US" dirty="0" smtClean="0"/>
              <a:t>where either </a:t>
            </a:r>
            <a:r>
              <a:rPr lang="en-US" dirty="0"/>
              <a:t>the minority and majority classes overlap or these examples are very close </a:t>
            </a:r>
            <a:r>
              <a:rPr lang="en-US" dirty="0" smtClean="0"/>
              <a:t>to the </a:t>
            </a:r>
            <a:r>
              <a:rPr lang="en-US" dirty="0"/>
              <a:t>difficult shape of the </a:t>
            </a:r>
            <a:r>
              <a:rPr lang="en-US" dirty="0" smtClean="0"/>
              <a:t>boundary</a:t>
            </a:r>
          </a:p>
          <a:p>
            <a:r>
              <a:rPr lang="en-US" i="1" dirty="0"/>
              <a:t>Noisy examples </a:t>
            </a:r>
            <a:r>
              <a:rPr lang="en-US" dirty="0"/>
              <a:t>are individuals from one class occurring in the safe areas of </a:t>
            </a:r>
            <a:r>
              <a:rPr lang="en-US" dirty="0" smtClean="0"/>
              <a:t>the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/>
              <a:t>class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591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26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Types of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large number of components determine the quality of a data </a:t>
            </a:r>
            <a:r>
              <a:rPr lang="en-US" dirty="0" smtClean="0"/>
              <a:t>set</a:t>
            </a:r>
          </a:p>
          <a:p>
            <a:r>
              <a:rPr lang="es-ES" dirty="0" err="1"/>
              <a:t>Among</a:t>
            </a:r>
            <a:r>
              <a:rPr lang="es-ES" dirty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, </a:t>
            </a:r>
            <a:r>
              <a:rPr lang="en-US" dirty="0" smtClean="0"/>
              <a:t>the </a:t>
            </a:r>
            <a:r>
              <a:rPr lang="en-US" dirty="0"/>
              <a:t>class labels and the attribute values directly influence </a:t>
            </a:r>
            <a:r>
              <a:rPr lang="es-ES" dirty="0" err="1" smtClean="0"/>
              <a:t>such</a:t>
            </a:r>
            <a:r>
              <a:rPr lang="es-ES" dirty="0" smtClean="0"/>
              <a:t> a </a:t>
            </a:r>
            <a:r>
              <a:rPr lang="es-ES" dirty="0" err="1" smtClean="0"/>
              <a:t>quality</a:t>
            </a:r>
            <a:endParaRPr lang="es-ES" dirty="0" smtClean="0"/>
          </a:p>
          <a:p>
            <a:pPr lvl="1"/>
            <a:r>
              <a:rPr lang="en-US" dirty="0"/>
              <a:t>The quality of the class labels refers to whether the class of each example </a:t>
            </a:r>
            <a:r>
              <a:rPr lang="en-US" dirty="0" smtClean="0"/>
              <a:t>is </a:t>
            </a:r>
            <a:r>
              <a:rPr lang="es-ES" dirty="0" err="1" smtClean="0"/>
              <a:t>correctly</a:t>
            </a:r>
            <a:r>
              <a:rPr lang="es-ES" dirty="0" smtClean="0"/>
              <a:t> </a:t>
            </a:r>
            <a:r>
              <a:rPr lang="es-ES" dirty="0" err="1" smtClean="0"/>
              <a:t>assigned</a:t>
            </a:r>
            <a:endParaRPr lang="es-ES" dirty="0" smtClean="0"/>
          </a:p>
          <a:p>
            <a:pPr lvl="1"/>
            <a:r>
              <a:rPr lang="en-US" dirty="0"/>
              <a:t>the quality of the attributes refers to their capability </a:t>
            </a:r>
            <a:r>
              <a:rPr lang="en-US" dirty="0" smtClean="0"/>
              <a:t>of properly </a:t>
            </a:r>
            <a:r>
              <a:rPr lang="en-US" dirty="0"/>
              <a:t>characterizing the examples for classification purposes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233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Types of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Based on these two information sources, two types </a:t>
            </a:r>
            <a:r>
              <a:rPr lang="en-US" dirty="0" smtClean="0"/>
              <a:t>of </a:t>
            </a:r>
            <a:r>
              <a:rPr lang="es-ES" dirty="0" err="1" smtClean="0"/>
              <a:t>noise</a:t>
            </a:r>
            <a:r>
              <a:rPr lang="es-ES" dirty="0" smtClean="0"/>
              <a:t> </a:t>
            </a:r>
            <a:r>
              <a:rPr lang="es-ES" dirty="0"/>
              <a:t>can be </a:t>
            </a:r>
            <a:r>
              <a:rPr lang="es-ES" dirty="0" err="1" smtClean="0"/>
              <a:t>distinguished</a:t>
            </a:r>
            <a:r>
              <a:rPr lang="es-ES" dirty="0" smtClean="0"/>
              <a:t>:</a:t>
            </a:r>
          </a:p>
          <a:p>
            <a:pPr lvl="1"/>
            <a:r>
              <a:rPr lang="en-US" b="1" dirty="0"/>
              <a:t>Class noise </a:t>
            </a:r>
            <a:r>
              <a:rPr lang="en-US" dirty="0"/>
              <a:t>(also referred as </a:t>
            </a:r>
            <a:r>
              <a:rPr lang="en-US" i="1" dirty="0"/>
              <a:t>label noise</a:t>
            </a:r>
            <a:r>
              <a:rPr lang="en-US" dirty="0" smtClean="0"/>
              <a:t>) </a:t>
            </a:r>
            <a:r>
              <a:rPr lang="en-US" dirty="0"/>
              <a:t>occurs when an example is </a:t>
            </a:r>
            <a:r>
              <a:rPr lang="en-US" dirty="0" smtClean="0"/>
              <a:t>incorrectly </a:t>
            </a:r>
            <a:r>
              <a:rPr lang="es-ES" dirty="0" err="1" smtClean="0"/>
              <a:t>labeled</a:t>
            </a:r>
            <a:r>
              <a:rPr lang="es-ES" dirty="0" smtClean="0"/>
              <a:t>. </a:t>
            </a:r>
            <a:r>
              <a:rPr lang="en-US" dirty="0"/>
              <a:t>Two types of class noise can be </a:t>
            </a:r>
            <a:r>
              <a:rPr lang="en-US" dirty="0" smtClean="0"/>
              <a:t>distinguished:</a:t>
            </a:r>
          </a:p>
          <a:p>
            <a:pPr lvl="2"/>
            <a:r>
              <a:rPr lang="es-ES" i="1" dirty="0" err="1"/>
              <a:t>Contradictory</a:t>
            </a:r>
            <a:r>
              <a:rPr lang="es-ES" i="1" dirty="0"/>
              <a:t> </a:t>
            </a:r>
            <a:r>
              <a:rPr lang="es-ES" i="1" dirty="0" err="1" smtClean="0"/>
              <a:t>examples</a:t>
            </a:r>
            <a:endParaRPr lang="es-ES" i="1" dirty="0" smtClean="0"/>
          </a:p>
          <a:p>
            <a:pPr lvl="2"/>
            <a:r>
              <a:rPr lang="es-ES" i="1" dirty="0" err="1"/>
              <a:t>Misclassifications</a:t>
            </a:r>
            <a:endParaRPr lang="en-US" dirty="0" smtClean="0"/>
          </a:p>
          <a:p>
            <a:pPr lvl="1"/>
            <a:r>
              <a:rPr lang="es-ES" b="1" dirty="0" err="1"/>
              <a:t>Attribute</a:t>
            </a:r>
            <a:r>
              <a:rPr lang="es-ES" b="1" dirty="0"/>
              <a:t> </a:t>
            </a:r>
            <a:r>
              <a:rPr lang="es-ES" b="1" dirty="0" err="1" smtClean="0"/>
              <a:t>noise</a:t>
            </a:r>
            <a:r>
              <a:rPr lang="es-ES" b="1" dirty="0" smtClean="0"/>
              <a:t> </a:t>
            </a:r>
            <a:r>
              <a:rPr lang="en-US" dirty="0"/>
              <a:t>refers to corruptions in the values of one or more </a:t>
            </a:r>
            <a:r>
              <a:rPr lang="en-US" dirty="0" smtClean="0"/>
              <a:t>attributes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erroneous attribute values, missing or </a:t>
            </a:r>
            <a:r>
              <a:rPr lang="en-US" dirty="0" smtClean="0"/>
              <a:t>unknown attribute </a:t>
            </a:r>
            <a:r>
              <a:rPr lang="en-US" dirty="0"/>
              <a:t>values, and incomplete attributes or “do not care” values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4925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Types of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Attribute </a:t>
            </a:r>
            <a:r>
              <a:rPr lang="en-US" dirty="0"/>
              <a:t>noise is more harmful than class </a:t>
            </a:r>
            <a:r>
              <a:rPr lang="en-US" dirty="0" smtClean="0"/>
              <a:t>noise</a:t>
            </a:r>
          </a:p>
          <a:p>
            <a:r>
              <a:rPr lang="es-ES" dirty="0" err="1" smtClean="0"/>
              <a:t>Eliminating</a:t>
            </a:r>
            <a:r>
              <a:rPr lang="es-ES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correcting examples in data sets with class and attribute noise, respectively, </a:t>
            </a:r>
            <a:r>
              <a:rPr lang="en-US" dirty="0" smtClean="0"/>
              <a:t>may </a:t>
            </a:r>
            <a:r>
              <a:rPr lang="es-ES" dirty="0" err="1" smtClean="0"/>
              <a:t>improve</a:t>
            </a:r>
            <a:r>
              <a:rPr lang="es-ES" dirty="0" smtClean="0"/>
              <a:t> </a:t>
            </a:r>
            <a:r>
              <a:rPr lang="es-ES" dirty="0" err="1"/>
              <a:t>classifier</a:t>
            </a:r>
            <a:r>
              <a:rPr lang="es-ES" dirty="0"/>
              <a:t> </a:t>
            </a:r>
            <a:r>
              <a:rPr lang="es-ES" dirty="0" smtClean="0"/>
              <a:t>performance</a:t>
            </a:r>
          </a:p>
          <a:p>
            <a:r>
              <a:rPr lang="en-US" dirty="0" smtClean="0"/>
              <a:t>Attribute </a:t>
            </a:r>
            <a:r>
              <a:rPr lang="en-US" dirty="0"/>
              <a:t>noise is more </a:t>
            </a:r>
            <a:r>
              <a:rPr lang="en-US" dirty="0" smtClean="0"/>
              <a:t>harmful in </a:t>
            </a:r>
            <a:r>
              <a:rPr lang="en-US" dirty="0"/>
              <a:t>those attributes highly correlated with the class </a:t>
            </a:r>
            <a:r>
              <a:rPr lang="en-US" dirty="0" smtClean="0"/>
              <a:t>labels</a:t>
            </a:r>
          </a:p>
          <a:p>
            <a:r>
              <a:rPr lang="en-US" dirty="0" smtClean="0"/>
              <a:t>Most </a:t>
            </a:r>
            <a:r>
              <a:rPr lang="en-US" dirty="0"/>
              <a:t>of the works found in the literature are only focused on </a:t>
            </a:r>
            <a:r>
              <a:rPr lang="en-US" dirty="0" smtClean="0"/>
              <a:t>class </a:t>
            </a:r>
            <a:r>
              <a:rPr lang="es-ES" dirty="0" err="1" smtClean="0"/>
              <a:t>noise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121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Noise Introduction Mechanisms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Traditionally the label noise introduction mechanism has not attracted </a:t>
            </a:r>
            <a:r>
              <a:rPr lang="en-US" dirty="0" smtClean="0"/>
              <a:t>much attention</a:t>
            </a:r>
          </a:p>
          <a:p>
            <a:r>
              <a:rPr lang="es-ES" dirty="0" err="1" smtClean="0"/>
              <a:t>However</a:t>
            </a:r>
            <a:r>
              <a:rPr lang="en-US" dirty="0" smtClean="0"/>
              <a:t>, </a:t>
            </a:r>
            <a:r>
              <a:rPr lang="en-US" dirty="0"/>
              <a:t>the nature of </a:t>
            </a:r>
            <a:r>
              <a:rPr lang="en-US" dirty="0" smtClean="0"/>
              <a:t>noise becomes </a:t>
            </a:r>
            <a:r>
              <a:rPr lang="en-US" dirty="0"/>
              <a:t>more and more </a:t>
            </a:r>
            <a:r>
              <a:rPr lang="en-US" dirty="0" smtClean="0"/>
              <a:t>important</a:t>
            </a:r>
          </a:p>
          <a:p>
            <a:r>
              <a:rPr lang="en-US" dirty="0" smtClean="0"/>
              <a:t>Authors distinguish </a:t>
            </a:r>
            <a:r>
              <a:rPr lang="en-US" dirty="0"/>
              <a:t>between three possible statistical </a:t>
            </a:r>
            <a:r>
              <a:rPr lang="en-US" dirty="0" smtClean="0"/>
              <a:t>models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/>
              <a:t>label</a:t>
            </a:r>
            <a:r>
              <a:rPr lang="es-ES" dirty="0"/>
              <a:t> </a:t>
            </a:r>
            <a:r>
              <a:rPr lang="es-ES" dirty="0" err="1"/>
              <a:t>noise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3854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Noise Introduction Mechanisms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In the most simplistic case in which </a:t>
            </a:r>
            <a:r>
              <a:rPr lang="en-US" dirty="0" smtClean="0"/>
              <a:t>the noise </a:t>
            </a:r>
            <a:r>
              <a:rPr lang="en-US" dirty="0"/>
              <a:t>procedure is not dependent of either the true value of the class </a:t>
            </a:r>
            <a:r>
              <a:rPr lang="en-US" i="1" dirty="0"/>
              <a:t>Y </a:t>
            </a:r>
            <a:r>
              <a:rPr lang="en-US" dirty="0"/>
              <a:t>or the </a:t>
            </a:r>
            <a:r>
              <a:rPr lang="en-US" dirty="0" smtClean="0"/>
              <a:t>input attribute </a:t>
            </a:r>
            <a:r>
              <a:rPr lang="en-US" dirty="0"/>
              <a:t>values </a:t>
            </a:r>
            <a:r>
              <a:rPr lang="en-US" i="1" dirty="0"/>
              <a:t>X</a:t>
            </a:r>
            <a:r>
              <a:rPr lang="en-US" dirty="0"/>
              <a:t>, the label noise is called noise completely at random or NCAR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799"/>
            <a:ext cx="7632848" cy="196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363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Noise Introduction Mechanisms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n-US" dirty="0"/>
              <a:t>Things get more complicated in the noise at random (NAR) model. </a:t>
            </a:r>
            <a:r>
              <a:rPr lang="en-US" dirty="0" smtClean="0"/>
              <a:t>Although the </a:t>
            </a:r>
            <a:r>
              <a:rPr lang="en-US" dirty="0"/>
              <a:t>noise is independent of the inputs X, the true value of the class make it </a:t>
            </a:r>
            <a:r>
              <a:rPr lang="en-US" dirty="0" smtClean="0"/>
              <a:t>more or </a:t>
            </a:r>
            <a:r>
              <a:rPr lang="en-US" dirty="0"/>
              <a:t>less prone to be noisy. This asymmetric labeling error can be produced by </a:t>
            </a:r>
            <a:r>
              <a:rPr lang="en-US" dirty="0" smtClean="0"/>
              <a:t>the different </a:t>
            </a:r>
            <a:r>
              <a:rPr lang="en-US" dirty="0"/>
              <a:t>cost of extracting the true class, as for example in medical </a:t>
            </a:r>
            <a:r>
              <a:rPr lang="en-US" dirty="0" smtClean="0"/>
              <a:t>case-control studies</a:t>
            </a:r>
            <a:r>
              <a:rPr lang="en-US" dirty="0"/>
              <a:t>, financial score assets and so on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799"/>
            <a:ext cx="7632848" cy="196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890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Noise Introduction Mechanisms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third and last noise model is the noisy not at random (NNAR), where the </a:t>
            </a:r>
            <a:r>
              <a:rPr lang="en-US" dirty="0" smtClean="0"/>
              <a:t>input attributes </a:t>
            </a:r>
            <a:r>
              <a:rPr lang="en-US" dirty="0"/>
              <a:t>somehow affect the probability of the class label being </a:t>
            </a:r>
            <a:r>
              <a:rPr lang="en-US" dirty="0" smtClean="0"/>
              <a:t>erroneous. </a:t>
            </a:r>
            <a:r>
              <a:rPr lang="en-US" dirty="0"/>
              <a:t>NNAR model is the more general </a:t>
            </a:r>
            <a:r>
              <a:rPr lang="en-US" dirty="0" smtClean="0"/>
              <a:t>case </a:t>
            </a:r>
            <a:r>
              <a:rPr lang="es-ES" dirty="0" smtClean="0"/>
              <a:t>of </a:t>
            </a:r>
            <a:r>
              <a:rPr lang="es-ES" dirty="0" err="1"/>
              <a:t>class</a:t>
            </a:r>
            <a:r>
              <a:rPr lang="es-ES" dirty="0"/>
              <a:t> </a:t>
            </a:r>
            <a:r>
              <a:rPr lang="es-ES" dirty="0" err="1" smtClean="0"/>
              <a:t>noise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799"/>
            <a:ext cx="7632848" cy="196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890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Noise Introduction Mechanisms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case of attribute noise, the </a:t>
            </a:r>
            <a:r>
              <a:rPr lang="en-US" dirty="0" err="1"/>
              <a:t>modelization</a:t>
            </a:r>
            <a:r>
              <a:rPr lang="en-US" dirty="0"/>
              <a:t> described above can be </a:t>
            </a:r>
            <a:r>
              <a:rPr lang="en-US" dirty="0" smtClean="0"/>
              <a:t>extended </a:t>
            </a:r>
            <a:r>
              <a:rPr lang="es-ES" dirty="0" smtClean="0"/>
              <a:t>and </a:t>
            </a:r>
            <a:r>
              <a:rPr lang="es-ES" dirty="0" err="1" smtClean="0"/>
              <a:t>adapted</a:t>
            </a:r>
            <a:r>
              <a:rPr lang="es-ES" dirty="0" smtClean="0"/>
              <a:t>:</a:t>
            </a:r>
          </a:p>
          <a:p>
            <a:pPr lvl="1"/>
            <a:r>
              <a:rPr lang="en-US" dirty="0"/>
              <a:t>When the noise appearance does not depend either on the rest of the input </a:t>
            </a:r>
            <a:r>
              <a:rPr lang="en-US" dirty="0" smtClean="0"/>
              <a:t>features’ values </a:t>
            </a:r>
            <a:r>
              <a:rPr lang="en-US" dirty="0"/>
              <a:t>or the class label the NCAR noise model </a:t>
            </a:r>
            <a:r>
              <a:rPr lang="en-US" dirty="0" smtClean="0"/>
              <a:t>applies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attribute noise depends on the true value </a:t>
            </a:r>
            <a:r>
              <a:rPr lang="en-US" sz="400" i="1" dirty="0" smtClean="0"/>
              <a:t> </a:t>
            </a:r>
            <a:r>
              <a:rPr lang="en-US" dirty="0"/>
              <a:t>but not on the rest of </a:t>
            </a:r>
            <a:r>
              <a:rPr lang="en-US" dirty="0" smtClean="0"/>
              <a:t>input </a:t>
            </a:r>
            <a:r>
              <a:rPr lang="es-ES" dirty="0" err="1" smtClean="0"/>
              <a:t>values</a:t>
            </a:r>
            <a:r>
              <a:rPr lang="es-ES" dirty="0" smtClean="0"/>
              <a:t> </a:t>
            </a:r>
            <a:r>
              <a:rPr lang="en-US" dirty="0"/>
              <a:t>or the observed class label </a:t>
            </a:r>
            <a:r>
              <a:rPr lang="en-US" i="1" dirty="0"/>
              <a:t>y </a:t>
            </a:r>
            <a:r>
              <a:rPr lang="en-US" dirty="0"/>
              <a:t>the NAR model </a:t>
            </a:r>
            <a:r>
              <a:rPr lang="en-US" dirty="0" smtClean="0"/>
              <a:t>is </a:t>
            </a:r>
            <a:r>
              <a:rPr lang="es-ES" dirty="0" err="1" smtClean="0"/>
              <a:t>applicable</a:t>
            </a:r>
            <a:endParaRPr lang="es-ES" dirty="0" smtClean="0"/>
          </a:p>
          <a:p>
            <a:pPr lvl="1"/>
            <a:r>
              <a:rPr lang="en-US" dirty="0"/>
              <a:t>In the last </a:t>
            </a:r>
            <a:r>
              <a:rPr lang="en-US" dirty="0" smtClean="0"/>
              <a:t>case (NNAR) </a:t>
            </a:r>
            <a:r>
              <a:rPr lang="en-US" dirty="0"/>
              <a:t>the noise probability will depend on the value of the </a:t>
            </a:r>
            <a:r>
              <a:rPr lang="en-US" dirty="0" smtClean="0"/>
              <a:t>feature but </a:t>
            </a:r>
            <a:r>
              <a:rPr lang="en-US" dirty="0"/>
              <a:t>also on the rest of the input feature values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37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Simulating the Noise of Real-World Data Sets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Checking the effect of noisy data on the performance of classifier learning </a:t>
            </a:r>
            <a:r>
              <a:rPr lang="en-US" dirty="0" smtClean="0"/>
              <a:t>algorithms is </a:t>
            </a:r>
            <a:r>
              <a:rPr lang="en-US" dirty="0"/>
              <a:t>necessary to improve their reliability and has motivated the study of </a:t>
            </a:r>
            <a:r>
              <a:rPr lang="en-US" dirty="0" smtClean="0"/>
              <a:t>how to generate and </a:t>
            </a:r>
            <a:r>
              <a:rPr lang="en-US" dirty="0"/>
              <a:t>introduce noise into the </a:t>
            </a:r>
            <a:r>
              <a:rPr lang="en-US" dirty="0" smtClean="0"/>
              <a:t>data</a:t>
            </a:r>
          </a:p>
          <a:p>
            <a:r>
              <a:rPr lang="en-US" dirty="0"/>
              <a:t>Noise generation can be characterized by three </a:t>
            </a:r>
            <a:r>
              <a:rPr lang="en-US" dirty="0" smtClean="0"/>
              <a:t>main </a:t>
            </a:r>
            <a:r>
              <a:rPr lang="es-ES" dirty="0" err="1" smtClean="0"/>
              <a:t>characteristics</a:t>
            </a:r>
            <a:r>
              <a:rPr lang="es-ES" dirty="0" smtClean="0"/>
              <a:t>:</a:t>
            </a:r>
          </a:p>
          <a:p>
            <a:pPr lvl="1"/>
            <a:r>
              <a:rPr lang="en-US" b="1" dirty="0"/>
              <a:t>The place where the noise is </a:t>
            </a:r>
            <a:r>
              <a:rPr lang="en-US" b="1" dirty="0" smtClean="0"/>
              <a:t>introduced</a:t>
            </a:r>
          </a:p>
          <a:p>
            <a:pPr lvl="1"/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noise</a:t>
            </a:r>
            <a:r>
              <a:rPr lang="es-ES" b="1" dirty="0"/>
              <a:t> </a:t>
            </a:r>
            <a:r>
              <a:rPr lang="es-ES" b="1" dirty="0" err="1" smtClean="0"/>
              <a:t>distribution</a:t>
            </a:r>
            <a:endParaRPr lang="es-ES" b="1" dirty="0" smtClean="0"/>
          </a:p>
          <a:p>
            <a:pPr lvl="1"/>
            <a:r>
              <a:rPr lang="en-US" b="1" dirty="0"/>
              <a:t>The magnitude of generated noise values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650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Simulating the Noise of Real-World Data Sets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types</a:t>
            </a:r>
            <a:r>
              <a:rPr lang="es-ES" dirty="0"/>
              <a:t> </a:t>
            </a:r>
            <a:r>
              <a:rPr lang="es-ES" dirty="0" smtClean="0"/>
              <a:t>of </a:t>
            </a:r>
            <a:r>
              <a:rPr lang="en-US" dirty="0" smtClean="0"/>
              <a:t>noise considered, </a:t>
            </a:r>
            <a:r>
              <a:rPr lang="en-US" dirty="0"/>
              <a:t>class and attribute noise, have been modeled </a:t>
            </a:r>
            <a:r>
              <a:rPr lang="en-US" dirty="0" smtClean="0"/>
              <a:t>using </a:t>
            </a:r>
            <a:r>
              <a:rPr lang="es-ES" dirty="0" err="1" smtClean="0"/>
              <a:t>four</a:t>
            </a:r>
            <a:r>
              <a:rPr lang="es-ES" dirty="0" smtClean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noise</a:t>
            </a:r>
            <a:r>
              <a:rPr lang="es-ES" dirty="0"/>
              <a:t> </a:t>
            </a:r>
            <a:r>
              <a:rPr lang="es-ES" dirty="0" err="1" smtClean="0"/>
              <a:t>schemes</a:t>
            </a:r>
            <a:r>
              <a:rPr lang="es-ES" dirty="0" smtClean="0"/>
              <a:t>:</a:t>
            </a:r>
          </a:p>
          <a:p>
            <a:pPr lvl="1"/>
            <a:r>
              <a:rPr lang="es-ES" b="1" dirty="0" err="1" smtClean="0"/>
              <a:t>Class</a:t>
            </a:r>
            <a:r>
              <a:rPr lang="es-ES" b="1" dirty="0" smtClean="0"/>
              <a:t> </a:t>
            </a:r>
            <a:r>
              <a:rPr lang="es-ES" b="1" dirty="0" err="1"/>
              <a:t>noise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introduced</a:t>
            </a:r>
            <a:r>
              <a:rPr lang="es-ES" dirty="0" smtClean="0"/>
              <a:t> </a:t>
            </a:r>
            <a:r>
              <a:rPr lang="en-US" dirty="0"/>
              <a:t>using an </a:t>
            </a:r>
            <a:r>
              <a:rPr lang="en-US" i="1" dirty="0"/>
              <a:t>uniform class </a:t>
            </a:r>
            <a:r>
              <a:rPr lang="en-US" i="1" dirty="0" smtClean="0"/>
              <a:t>noise </a:t>
            </a:r>
            <a:r>
              <a:rPr lang="es-ES" i="1" dirty="0" err="1" smtClean="0"/>
              <a:t>scheme</a:t>
            </a:r>
            <a:r>
              <a:rPr lang="es-ES" i="1" dirty="0" smtClean="0"/>
              <a:t> </a:t>
            </a:r>
            <a:r>
              <a:rPr lang="en-US" dirty="0"/>
              <a:t>(randomly corrupting the class labels of the examples) and a </a:t>
            </a:r>
            <a:r>
              <a:rPr lang="en-US" i="1" dirty="0" smtClean="0"/>
              <a:t>pairwise class </a:t>
            </a:r>
            <a:r>
              <a:rPr lang="en-US" i="1" dirty="0"/>
              <a:t>noise scheme </a:t>
            </a:r>
            <a:r>
              <a:rPr lang="en-US" dirty="0" smtClean="0"/>
              <a:t>(</a:t>
            </a:r>
            <a:r>
              <a:rPr lang="en-US" dirty="0"/>
              <a:t>labeling examples of the majority class with </a:t>
            </a:r>
            <a:r>
              <a:rPr lang="en-US" dirty="0" smtClean="0"/>
              <a:t>the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/>
              <a:t>majority</a:t>
            </a:r>
            <a:r>
              <a:rPr lang="es-ES" dirty="0"/>
              <a:t> </a:t>
            </a:r>
            <a:r>
              <a:rPr lang="es-ES" dirty="0" err="1"/>
              <a:t>class</a:t>
            </a:r>
            <a:r>
              <a:rPr lang="es-ES" dirty="0" smtClean="0"/>
              <a:t>)</a:t>
            </a:r>
          </a:p>
          <a:p>
            <a:pPr lvl="1"/>
            <a:r>
              <a:rPr lang="es-ES" b="1" dirty="0" err="1"/>
              <a:t>Attribute</a:t>
            </a:r>
            <a:r>
              <a:rPr lang="es-ES" b="1" dirty="0"/>
              <a:t> </a:t>
            </a:r>
            <a:r>
              <a:rPr lang="es-ES" b="1" dirty="0" err="1" smtClean="0"/>
              <a:t>noise</a:t>
            </a:r>
            <a:r>
              <a:rPr lang="es-ES" b="1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introduced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i="1" dirty="0" err="1" smtClean="0"/>
              <a:t>uniform</a:t>
            </a:r>
            <a:r>
              <a:rPr lang="es-ES" i="1" dirty="0"/>
              <a:t> </a:t>
            </a:r>
            <a:r>
              <a:rPr lang="es-ES" i="1" dirty="0" err="1" smtClean="0"/>
              <a:t>attribute</a:t>
            </a:r>
            <a:r>
              <a:rPr lang="es-ES" i="1" dirty="0" smtClean="0"/>
              <a:t> </a:t>
            </a:r>
            <a:r>
              <a:rPr lang="es-ES" i="1" dirty="0" err="1"/>
              <a:t>noise</a:t>
            </a:r>
            <a:r>
              <a:rPr lang="es-ES" i="1" dirty="0"/>
              <a:t> </a:t>
            </a:r>
            <a:r>
              <a:rPr lang="es-ES" i="1" dirty="0" err="1" smtClean="0"/>
              <a:t>scheme</a:t>
            </a:r>
            <a:r>
              <a:rPr lang="es-ES" i="1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n-US" dirty="0"/>
              <a:t>erroneous attribute values can be totally unpredictable</a:t>
            </a:r>
            <a:r>
              <a:rPr lang="en-US" dirty="0" smtClean="0"/>
              <a:t>, </a:t>
            </a:r>
            <a:r>
              <a:rPr lang="en-US" dirty="0"/>
              <a:t>and the </a:t>
            </a:r>
            <a:r>
              <a:rPr lang="en-US" i="1" dirty="0"/>
              <a:t>Gaussian attribute noise </a:t>
            </a:r>
            <a:r>
              <a:rPr lang="en-US" i="1" dirty="0" smtClean="0"/>
              <a:t>scheme </a:t>
            </a:r>
            <a:r>
              <a:rPr lang="en-US" dirty="0" smtClean="0"/>
              <a:t>if noise is a low </a:t>
            </a:r>
            <a:r>
              <a:rPr lang="en-US" dirty="0"/>
              <a:t>variation with respect to the correct value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379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Simulating the Noise of Real-World Data Sets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Robustness </a:t>
            </a:r>
            <a:r>
              <a:rPr lang="en-US" dirty="0" smtClean="0">
                <a:sym typeface="Wingdings" panose="05000000000000000000" pitchFamily="2" charset="2"/>
              </a:rPr>
              <a:t> compare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performance </a:t>
            </a:r>
            <a:r>
              <a:rPr lang="en-US" dirty="0"/>
              <a:t>of the classifiers learned with the original (without induced noise) </a:t>
            </a:r>
            <a:r>
              <a:rPr lang="en-US" dirty="0" smtClean="0"/>
              <a:t>data set </a:t>
            </a:r>
            <a:r>
              <a:rPr lang="en-US" dirty="0"/>
              <a:t>with the performance of the classifiers learned using the noisy data set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classifiers learned from noisy data sets being more similar (in terms of </a:t>
            </a:r>
            <a:r>
              <a:rPr lang="en-US" dirty="0" smtClean="0"/>
              <a:t>results) to </a:t>
            </a:r>
            <a:r>
              <a:rPr lang="en-US" dirty="0"/>
              <a:t>the noise free classifiers will be the most robust 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8345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93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Noise Filtering at Data Level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Noise filters are preprocessing mechanisms to detect and eliminate noisy instances </a:t>
            </a:r>
            <a:r>
              <a:rPr lang="en-U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/>
              <a:t>training </a:t>
            </a:r>
            <a:r>
              <a:rPr lang="es-ES" dirty="0" smtClean="0"/>
              <a:t>set</a:t>
            </a:r>
          </a:p>
          <a:p>
            <a:r>
              <a:rPr lang="es-ES" dirty="0" err="1" smtClean="0"/>
              <a:t>Result</a:t>
            </a:r>
            <a:r>
              <a:rPr lang="es-ES" dirty="0" smtClean="0"/>
              <a:t> 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 err="1"/>
              <a:t>reduced</a:t>
            </a:r>
            <a:r>
              <a:rPr lang="es-ES" dirty="0"/>
              <a:t> </a:t>
            </a:r>
            <a:r>
              <a:rPr lang="es-ES" dirty="0" smtClean="0"/>
              <a:t>training </a:t>
            </a:r>
            <a:r>
              <a:rPr lang="en-US" dirty="0" smtClean="0"/>
              <a:t>set </a:t>
            </a:r>
            <a:r>
              <a:rPr lang="en-US" dirty="0"/>
              <a:t>which is used as an input to a classification </a:t>
            </a:r>
            <a:r>
              <a:rPr lang="en-US" dirty="0" smtClean="0"/>
              <a:t>algorithm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separation</a:t>
            </a:r>
            <a:r>
              <a:rPr lang="es-ES" dirty="0"/>
              <a:t> of </a:t>
            </a:r>
            <a:r>
              <a:rPr lang="es-ES" dirty="0" err="1" smtClean="0"/>
              <a:t>noise</a:t>
            </a:r>
            <a:r>
              <a:rPr lang="es-ES" dirty="0" smtClean="0"/>
              <a:t> </a:t>
            </a:r>
            <a:r>
              <a:rPr lang="en-US" dirty="0" smtClean="0"/>
              <a:t>detection </a:t>
            </a:r>
            <a:r>
              <a:rPr lang="en-US" dirty="0"/>
              <a:t>and learning has the advantage that noisy instances </a:t>
            </a:r>
            <a:r>
              <a:rPr lang="en-US" u="sng" dirty="0"/>
              <a:t>do not influence </a:t>
            </a:r>
            <a:r>
              <a:rPr lang="en-US" u="sng" dirty="0" smtClean="0"/>
              <a:t>the </a:t>
            </a:r>
            <a:r>
              <a:rPr lang="es-ES" u="sng" dirty="0" err="1" smtClean="0"/>
              <a:t>classifier</a:t>
            </a:r>
            <a:r>
              <a:rPr lang="es-ES" u="sng" dirty="0" smtClean="0"/>
              <a:t> </a:t>
            </a:r>
            <a:r>
              <a:rPr lang="es-ES" u="sng" dirty="0" err="1"/>
              <a:t>building</a:t>
            </a:r>
            <a:r>
              <a:rPr lang="es-ES" u="sng" dirty="0"/>
              <a:t> </a:t>
            </a:r>
            <a:r>
              <a:rPr lang="es-ES" u="sng" dirty="0" err="1"/>
              <a:t>design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55703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22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Noise Filtering at Data Level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Noise filters are generally oriented to detect and eliminate instances with </a:t>
            </a:r>
            <a:r>
              <a:rPr lang="en-US" dirty="0" smtClean="0"/>
              <a:t>class noise </a:t>
            </a:r>
            <a:r>
              <a:rPr lang="en-US" dirty="0"/>
              <a:t>from the training </a:t>
            </a:r>
            <a:r>
              <a:rPr lang="en-US" dirty="0" smtClean="0"/>
              <a:t>data</a:t>
            </a:r>
          </a:p>
          <a:p>
            <a:r>
              <a:rPr lang="en-US" dirty="0"/>
              <a:t>Elimination of such instances has been shown to </a:t>
            </a:r>
            <a:r>
              <a:rPr lang="en-US" dirty="0" smtClean="0"/>
              <a:t>be </a:t>
            </a:r>
            <a:r>
              <a:rPr lang="es-ES" dirty="0" err="1" smtClean="0"/>
              <a:t>advantageous</a:t>
            </a:r>
            <a:endParaRPr lang="es-E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elimination of instances with attribute noise </a:t>
            </a:r>
            <a:r>
              <a:rPr lang="en-US" dirty="0" smtClean="0"/>
              <a:t>seems </a:t>
            </a:r>
            <a:r>
              <a:rPr lang="es-ES" dirty="0" err="1" smtClean="0"/>
              <a:t>counterproductive</a:t>
            </a:r>
            <a:endParaRPr lang="es-ES" dirty="0" smtClean="0"/>
          </a:p>
          <a:p>
            <a:pPr lvl="1"/>
            <a:r>
              <a:rPr lang="en-US" dirty="0" smtClean="0"/>
              <a:t>Instances </a:t>
            </a:r>
            <a:r>
              <a:rPr lang="en-US" dirty="0"/>
              <a:t>with attribute noise still contain </a:t>
            </a:r>
            <a:r>
              <a:rPr lang="en-US" dirty="0" smtClean="0"/>
              <a:t>valuable information </a:t>
            </a:r>
            <a:r>
              <a:rPr lang="en-US" dirty="0"/>
              <a:t>in other attributes which can help to build the </a:t>
            </a:r>
            <a:r>
              <a:rPr lang="en-US" dirty="0" smtClean="0"/>
              <a:t>classifier</a:t>
            </a:r>
          </a:p>
          <a:p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 smtClean="0"/>
              <a:t>hard</a:t>
            </a:r>
            <a:r>
              <a:rPr lang="es-ES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distinguish between noisy examples and true exceptions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724806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Noise Filtering at Data Level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will consider three noise filters designed to deal with mislabeled </a:t>
            </a:r>
            <a:r>
              <a:rPr lang="en-US" dirty="0" smtClean="0"/>
              <a:t>instances as </a:t>
            </a:r>
            <a:r>
              <a:rPr lang="en-US" dirty="0"/>
              <a:t>they are the most common and the most </a:t>
            </a:r>
            <a:r>
              <a:rPr lang="en-US" dirty="0" smtClean="0"/>
              <a:t>recent</a:t>
            </a:r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noted that these three methods are ensemble-based and vote-based filters</a:t>
            </a:r>
            <a:r>
              <a:rPr lang="en-US" dirty="0" smtClean="0"/>
              <a:t>.</a:t>
            </a:r>
          </a:p>
          <a:p>
            <a:r>
              <a:rPr lang="es-ES" dirty="0" err="1" smtClean="0"/>
              <a:t>Collecting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different models will provide a better method for detecting mislabeled </a:t>
            </a:r>
            <a:r>
              <a:rPr lang="en-US" dirty="0" smtClean="0"/>
              <a:t>instances than </a:t>
            </a:r>
            <a:r>
              <a:rPr lang="en-US" dirty="0"/>
              <a:t>collecting information from a single model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733741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Ensemble Filter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i="1" dirty="0" err="1"/>
              <a:t>Ensemble</a:t>
            </a:r>
            <a:r>
              <a:rPr lang="es-ES" i="1" dirty="0"/>
              <a:t> </a:t>
            </a:r>
            <a:r>
              <a:rPr lang="es-ES" i="1" dirty="0" err="1"/>
              <a:t>Filter</a:t>
            </a:r>
            <a:r>
              <a:rPr lang="es-ES" i="1" dirty="0"/>
              <a:t> </a:t>
            </a:r>
            <a:r>
              <a:rPr lang="es-ES" dirty="0"/>
              <a:t>(EF</a:t>
            </a:r>
            <a:r>
              <a:rPr lang="es-ES" dirty="0" smtClean="0"/>
              <a:t>) </a:t>
            </a:r>
            <a:r>
              <a:rPr lang="en-US" dirty="0"/>
              <a:t>is a well-known filter in the </a:t>
            </a:r>
            <a:r>
              <a:rPr lang="en-US" dirty="0" smtClean="0"/>
              <a:t>literature</a:t>
            </a:r>
          </a:p>
          <a:p>
            <a:r>
              <a:rPr lang="en-US" dirty="0"/>
              <a:t>It uses a set </a:t>
            </a:r>
            <a:r>
              <a:rPr lang="en-US" dirty="0" smtClean="0"/>
              <a:t>of learning </a:t>
            </a:r>
            <a:r>
              <a:rPr lang="en-US" dirty="0"/>
              <a:t>algorithms to create classifiers in </a:t>
            </a:r>
            <a:r>
              <a:rPr lang="en-US" dirty="0" smtClean="0"/>
              <a:t>several </a:t>
            </a:r>
            <a:r>
              <a:rPr lang="en-US" dirty="0"/>
              <a:t>subsets of the training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They </a:t>
            </a:r>
            <a:r>
              <a:rPr lang="en-US" dirty="0"/>
              <a:t>serve as noise filters for the training 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authors originally proposed the use of </a:t>
            </a:r>
            <a:r>
              <a:rPr lang="es-ES" dirty="0"/>
              <a:t>C4.5, 1-NN </a:t>
            </a:r>
            <a:r>
              <a:rPr lang="es-ES" dirty="0" smtClean="0"/>
              <a:t>and LDA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8531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Ensemble Filter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complete </a:t>
            </a:r>
            <a:r>
              <a:rPr lang="en-US" dirty="0" smtClean="0"/>
              <a:t>process </a:t>
            </a:r>
            <a:r>
              <a:rPr lang="en-US" dirty="0"/>
              <a:t>carried out by EF is described below</a:t>
            </a:r>
            <a:r>
              <a:rPr lang="en-US" dirty="0" smtClean="0"/>
              <a:t>:</a:t>
            </a:r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28845"/>
            <a:ext cx="7128123" cy="34525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936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Cross-Validated Committees Filter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Cross-Validated Committees Filter </a:t>
            </a:r>
            <a:r>
              <a:rPr lang="en-US" dirty="0"/>
              <a:t>(CVCF</a:t>
            </a:r>
            <a:r>
              <a:rPr lang="en-US" dirty="0" smtClean="0"/>
              <a:t>) </a:t>
            </a:r>
            <a:r>
              <a:rPr lang="en-US" dirty="0"/>
              <a:t>is mainly based on performing an Γ</a:t>
            </a:r>
            <a:r>
              <a:rPr lang="en-US" i="1" dirty="0"/>
              <a:t> </a:t>
            </a:r>
            <a:r>
              <a:rPr lang="en-US" dirty="0"/>
              <a:t>-FCV to split the </a:t>
            </a:r>
            <a:r>
              <a:rPr lang="en-US" dirty="0" smtClean="0"/>
              <a:t>full training </a:t>
            </a:r>
            <a:r>
              <a:rPr lang="en-US" dirty="0"/>
              <a:t>data and on building classifiers using decision trees in each training </a:t>
            </a:r>
            <a:r>
              <a:rPr lang="en-US" dirty="0" smtClean="0"/>
              <a:t>subset</a:t>
            </a:r>
          </a:p>
          <a:p>
            <a:r>
              <a:rPr lang="en-US" dirty="0"/>
              <a:t>The authors of CVCF place special emphasis on using ensembles of decision </a:t>
            </a:r>
            <a:r>
              <a:rPr lang="en-US" dirty="0" smtClean="0"/>
              <a:t>trees </a:t>
            </a:r>
            <a:r>
              <a:rPr lang="es-ES" dirty="0" err="1" smtClean="0"/>
              <a:t>such</a:t>
            </a:r>
            <a:r>
              <a:rPr lang="es-ES" dirty="0" smtClean="0"/>
              <a:t> </a:t>
            </a:r>
            <a:r>
              <a:rPr lang="es-ES" dirty="0"/>
              <a:t>as </a:t>
            </a:r>
            <a:r>
              <a:rPr lang="es-ES" dirty="0" smtClean="0"/>
              <a:t>C4.5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1883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Cross-Validated Committees Filter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steps of CVCF are the following:</a:t>
            </a:r>
            <a:endParaRPr lang="es-E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8148786" cy="33019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9463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Iterative-Partitioning Filter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i="1" dirty="0" err="1"/>
              <a:t>Iterative-Partitioning</a:t>
            </a:r>
            <a:r>
              <a:rPr lang="es-ES" i="1" dirty="0"/>
              <a:t> </a:t>
            </a:r>
            <a:r>
              <a:rPr lang="es-ES" i="1" dirty="0" err="1"/>
              <a:t>Filter</a:t>
            </a:r>
            <a:r>
              <a:rPr lang="es-ES" i="1" dirty="0"/>
              <a:t> </a:t>
            </a:r>
            <a:r>
              <a:rPr lang="es-ES" dirty="0"/>
              <a:t>(IPF</a:t>
            </a:r>
            <a:r>
              <a:rPr lang="es-ES" dirty="0" smtClean="0"/>
              <a:t>) </a:t>
            </a:r>
            <a:r>
              <a:rPr lang="en-US" dirty="0"/>
              <a:t>is a preprocessing technique based </a:t>
            </a:r>
            <a:r>
              <a:rPr lang="en-US" dirty="0" smtClean="0"/>
              <a:t>on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i="1" dirty="0" err="1"/>
              <a:t>Partitioning</a:t>
            </a:r>
            <a:r>
              <a:rPr lang="es-ES" i="1" dirty="0"/>
              <a:t> </a:t>
            </a:r>
            <a:r>
              <a:rPr lang="es-ES" i="1" dirty="0" err="1" smtClean="0"/>
              <a:t>Filter</a:t>
            </a:r>
            <a:endParaRPr lang="es-ES" i="1" dirty="0" smtClean="0"/>
          </a:p>
          <a:p>
            <a:r>
              <a:rPr lang="en-US" dirty="0"/>
              <a:t>IPF removes noisy instances in multiple iterations </a:t>
            </a:r>
            <a:r>
              <a:rPr lang="en-US" dirty="0" smtClean="0"/>
              <a:t>until </a:t>
            </a:r>
            <a:r>
              <a:rPr lang="en-US" dirty="0"/>
              <a:t>the number of identified noisy instances in each of these iterations is less than </a:t>
            </a:r>
            <a:r>
              <a:rPr lang="en-US" dirty="0" smtClean="0"/>
              <a:t>a percentage </a:t>
            </a:r>
            <a:r>
              <a:rPr lang="en-US" i="1" dirty="0"/>
              <a:t>p </a:t>
            </a:r>
            <a:r>
              <a:rPr lang="en-US" dirty="0"/>
              <a:t>of the size of the original training data set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4143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Iterative-Partitioning Filter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steps of </a:t>
            </a:r>
            <a:r>
              <a:rPr lang="en-US" dirty="0" smtClean="0"/>
              <a:t>each </a:t>
            </a:r>
            <a:r>
              <a:rPr lang="es-ES" dirty="0" err="1" smtClean="0"/>
              <a:t>iteration</a:t>
            </a:r>
            <a:r>
              <a:rPr lang="es-ES" dirty="0" smtClean="0"/>
              <a:t> </a:t>
            </a:r>
            <a:r>
              <a:rPr lang="es-ES" dirty="0"/>
              <a:t>are:</a:t>
            </a:r>
            <a:endParaRPr lang="es-ES" dirty="0"/>
          </a:p>
        </p:txBody>
      </p:sp>
      <p:grpSp>
        <p:nvGrpSpPr>
          <p:cNvPr id="4" name="3 Grupo"/>
          <p:cNvGrpSpPr/>
          <p:nvPr/>
        </p:nvGrpSpPr>
        <p:grpSpPr>
          <a:xfrm>
            <a:off x="899592" y="2276872"/>
            <a:ext cx="6696744" cy="4032448"/>
            <a:chOff x="973100" y="2492897"/>
            <a:chExt cx="6767252" cy="4161247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100" y="2492897"/>
              <a:ext cx="6767252" cy="12155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100" y="3708474"/>
              <a:ext cx="6767252" cy="29456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6536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More Filtering Methods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Apart from the three aforementioned filtering methods, we can find many more </a:t>
            </a:r>
            <a:r>
              <a:rPr lang="en-U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specialized</a:t>
            </a:r>
            <a:r>
              <a:rPr lang="es-ES" dirty="0"/>
              <a:t> </a:t>
            </a:r>
            <a:r>
              <a:rPr lang="es-ES" dirty="0" err="1" smtClean="0"/>
              <a:t>literature</a:t>
            </a:r>
            <a:endParaRPr lang="es-ES" dirty="0" smtClean="0"/>
          </a:p>
          <a:p>
            <a:pPr lvl="1"/>
            <a:r>
              <a:rPr lang="en-US" i="1" dirty="0"/>
              <a:t>Detection based on </a:t>
            </a:r>
            <a:r>
              <a:rPr lang="en-US" i="1" dirty="0" err="1"/>
              <a:t>thresholding</a:t>
            </a:r>
            <a:r>
              <a:rPr lang="en-US" i="1" dirty="0"/>
              <a:t> of a </a:t>
            </a:r>
            <a:r>
              <a:rPr lang="en-US" i="1" dirty="0" smtClean="0"/>
              <a:t>measure</a:t>
            </a:r>
            <a:r>
              <a:rPr lang="en-US" dirty="0" smtClean="0"/>
              <a:t>: </a:t>
            </a:r>
            <a:r>
              <a:rPr lang="es-ES" dirty="0" err="1" smtClean="0"/>
              <a:t>Measure</a:t>
            </a:r>
            <a:r>
              <a:rPr lang="es-ES" dirty="0" smtClean="0"/>
              <a:t>, </a:t>
            </a:r>
            <a:r>
              <a:rPr lang="es-ES" dirty="0" err="1"/>
              <a:t>Least</a:t>
            </a:r>
            <a:r>
              <a:rPr lang="es-ES" dirty="0"/>
              <a:t> </a:t>
            </a:r>
            <a:r>
              <a:rPr lang="es-ES" dirty="0" err="1"/>
              <a:t>complex</a:t>
            </a:r>
            <a:r>
              <a:rPr lang="es-ES" dirty="0"/>
              <a:t> </a:t>
            </a:r>
            <a:r>
              <a:rPr lang="es-ES" dirty="0" err="1"/>
              <a:t>correct</a:t>
            </a:r>
            <a:r>
              <a:rPr lang="es-ES" dirty="0"/>
              <a:t> </a:t>
            </a:r>
            <a:r>
              <a:rPr lang="es-ES" dirty="0" err="1" smtClean="0"/>
              <a:t>hypothesis</a:t>
            </a:r>
            <a:endParaRPr lang="es-ES" dirty="0" smtClean="0"/>
          </a:p>
          <a:p>
            <a:pPr lvl="1"/>
            <a:r>
              <a:rPr lang="es-ES" i="1" dirty="0" err="1"/>
              <a:t>Classifier</a:t>
            </a:r>
            <a:r>
              <a:rPr lang="es-ES" i="1" dirty="0"/>
              <a:t> </a:t>
            </a:r>
            <a:r>
              <a:rPr lang="es-ES" i="1" dirty="0" err="1"/>
              <a:t>predictions</a:t>
            </a:r>
            <a:r>
              <a:rPr lang="es-ES" i="1" dirty="0"/>
              <a:t> </a:t>
            </a:r>
            <a:r>
              <a:rPr lang="es-ES" i="1" dirty="0" err="1" smtClean="0"/>
              <a:t>based</a:t>
            </a:r>
            <a:r>
              <a:rPr lang="es-ES" i="1" dirty="0" smtClean="0"/>
              <a:t>: </a:t>
            </a:r>
            <a:r>
              <a:rPr lang="es-ES" dirty="0" err="1"/>
              <a:t>Cost</a:t>
            </a:r>
            <a:r>
              <a:rPr lang="es-ES" dirty="0"/>
              <a:t> </a:t>
            </a:r>
            <a:r>
              <a:rPr lang="es-ES" dirty="0" err="1" smtClean="0"/>
              <a:t>sensitive</a:t>
            </a:r>
            <a:r>
              <a:rPr lang="es-ES" dirty="0" smtClean="0"/>
              <a:t>, SVM </a:t>
            </a:r>
            <a:r>
              <a:rPr lang="es-ES" dirty="0" err="1" smtClean="0"/>
              <a:t>based</a:t>
            </a:r>
            <a:r>
              <a:rPr lang="es-ES" dirty="0" smtClean="0"/>
              <a:t>, ANN </a:t>
            </a:r>
            <a:r>
              <a:rPr lang="es-ES" dirty="0" err="1" smtClean="0"/>
              <a:t>based</a:t>
            </a:r>
            <a:r>
              <a:rPr lang="es-ES" dirty="0" smtClean="0"/>
              <a:t>, </a:t>
            </a:r>
            <a:r>
              <a:rPr lang="es-ES" dirty="0" err="1"/>
              <a:t>Multi</a:t>
            </a:r>
            <a:r>
              <a:rPr lang="es-ES" dirty="0"/>
              <a:t> </a:t>
            </a:r>
            <a:r>
              <a:rPr lang="es-ES" dirty="0" err="1"/>
              <a:t>classifier</a:t>
            </a:r>
            <a:r>
              <a:rPr lang="es-ES" dirty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, C4.5</a:t>
            </a:r>
          </a:p>
          <a:p>
            <a:pPr lvl="1"/>
            <a:r>
              <a:rPr lang="es-ES" i="1" dirty="0" err="1"/>
              <a:t>Voting</a:t>
            </a:r>
            <a:r>
              <a:rPr lang="es-ES" i="1" dirty="0"/>
              <a:t> </a:t>
            </a:r>
            <a:r>
              <a:rPr lang="es-ES" i="1" dirty="0" err="1" smtClean="0"/>
              <a:t>filtering</a:t>
            </a:r>
            <a:r>
              <a:rPr lang="es-ES" dirty="0" smtClean="0"/>
              <a:t>:</a:t>
            </a:r>
            <a:r>
              <a:rPr lang="es-ES" i="1" dirty="0" smtClean="0"/>
              <a:t> </a:t>
            </a:r>
            <a:r>
              <a:rPr lang="es-ES" dirty="0" err="1" smtClean="0"/>
              <a:t>Ensembles</a:t>
            </a:r>
            <a:r>
              <a:rPr lang="es-ES" dirty="0" smtClean="0"/>
              <a:t>, </a:t>
            </a:r>
            <a:r>
              <a:rPr lang="es-ES" dirty="0" err="1" smtClean="0"/>
              <a:t>Bagging</a:t>
            </a:r>
            <a:r>
              <a:rPr lang="es-ES" dirty="0" smtClean="0"/>
              <a:t>, </a:t>
            </a:r>
            <a:r>
              <a:rPr lang="es-ES" dirty="0" err="1" smtClean="0"/>
              <a:t>ORBoost</a:t>
            </a:r>
            <a:r>
              <a:rPr lang="es-ES" dirty="0" smtClean="0"/>
              <a:t>, </a:t>
            </a:r>
            <a:r>
              <a:rPr lang="es-ES" dirty="0" err="1" smtClean="0"/>
              <a:t>Edge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endParaRPr lang="es-ES" dirty="0"/>
          </a:p>
          <a:p>
            <a:pPr lvl="1"/>
            <a:r>
              <a:rPr lang="es-ES" i="1" dirty="0" err="1"/>
              <a:t>Model</a:t>
            </a:r>
            <a:r>
              <a:rPr lang="es-ES" i="1" dirty="0"/>
              <a:t> </a:t>
            </a:r>
            <a:r>
              <a:rPr lang="es-ES" i="1" dirty="0" err="1" smtClean="0"/>
              <a:t>influence</a:t>
            </a:r>
            <a:r>
              <a:rPr lang="es-ES" dirty="0" smtClean="0"/>
              <a:t>: LOOPC, </a:t>
            </a:r>
            <a:r>
              <a:rPr lang="es-ES" dirty="0"/>
              <a:t>Single </a:t>
            </a:r>
            <a:r>
              <a:rPr lang="es-ES" dirty="0" err="1"/>
              <a:t>perceptron</a:t>
            </a:r>
            <a:r>
              <a:rPr lang="es-ES" dirty="0"/>
              <a:t> </a:t>
            </a:r>
            <a:r>
              <a:rPr lang="es-ES" dirty="0" err="1"/>
              <a:t>perturbation</a:t>
            </a:r>
            <a:endParaRPr lang="es-ES" dirty="0" smtClean="0"/>
          </a:p>
          <a:p>
            <a:pPr lvl="1"/>
            <a:r>
              <a:rPr lang="es-ES" dirty="0"/>
              <a:t> </a:t>
            </a:r>
            <a:r>
              <a:rPr lang="es-ES" i="1" dirty="0" err="1"/>
              <a:t>Nearest</a:t>
            </a:r>
            <a:r>
              <a:rPr lang="es-ES" i="1" dirty="0"/>
              <a:t> </a:t>
            </a:r>
            <a:r>
              <a:rPr lang="es-ES" i="1" dirty="0" err="1"/>
              <a:t>neighbor</a:t>
            </a:r>
            <a:r>
              <a:rPr lang="es-ES" i="1" dirty="0"/>
              <a:t> </a:t>
            </a:r>
            <a:r>
              <a:rPr lang="es-ES" i="1" dirty="0" err="1" smtClean="0"/>
              <a:t>based</a:t>
            </a:r>
            <a:r>
              <a:rPr lang="es-ES" dirty="0" smtClean="0"/>
              <a:t>: CNN, BBNR, IB3, </a:t>
            </a:r>
            <a:r>
              <a:rPr lang="es-ES" dirty="0" err="1"/>
              <a:t>Tomek</a:t>
            </a:r>
            <a:r>
              <a:rPr lang="es-ES" dirty="0"/>
              <a:t> </a:t>
            </a:r>
            <a:r>
              <a:rPr lang="es-ES" dirty="0" smtClean="0"/>
              <a:t>links, PRISM, DROP</a:t>
            </a:r>
          </a:p>
          <a:p>
            <a:pPr lvl="1"/>
            <a:r>
              <a:rPr lang="es-ES" i="1" dirty="0" err="1"/>
              <a:t>Graph</a:t>
            </a:r>
            <a:r>
              <a:rPr lang="es-ES" i="1" dirty="0"/>
              <a:t> </a:t>
            </a:r>
            <a:r>
              <a:rPr lang="es-ES" i="1" dirty="0" err="1"/>
              <a:t>connections</a:t>
            </a:r>
            <a:r>
              <a:rPr lang="es-ES" i="1" dirty="0"/>
              <a:t> </a:t>
            </a:r>
            <a:r>
              <a:rPr lang="es-ES" i="1" dirty="0" err="1" smtClean="0"/>
              <a:t>based</a:t>
            </a:r>
            <a:r>
              <a:rPr lang="es-ES" dirty="0" smtClean="0"/>
              <a:t>: </a:t>
            </a:r>
            <a:r>
              <a:rPr lang="es-ES" dirty="0" err="1"/>
              <a:t>Grabiel</a:t>
            </a:r>
            <a:r>
              <a:rPr lang="es-ES" dirty="0"/>
              <a:t> </a:t>
            </a:r>
            <a:r>
              <a:rPr lang="es-ES" dirty="0" err="1" smtClean="0"/>
              <a:t>graphs</a:t>
            </a:r>
            <a:r>
              <a:rPr lang="es-ES" dirty="0" smtClean="0"/>
              <a:t>, </a:t>
            </a:r>
            <a:r>
              <a:rPr lang="es-ES" dirty="0" err="1"/>
              <a:t>Neighborhood</a:t>
            </a:r>
            <a:r>
              <a:rPr lang="es-ES" dirty="0"/>
              <a:t> </a:t>
            </a:r>
            <a:r>
              <a:rPr lang="es-ES" dirty="0" err="1"/>
              <a:t>graphs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6111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presence</a:t>
            </a:r>
            <a:r>
              <a:rPr lang="es-E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noise in data is a common problem that produces several negative </a:t>
            </a:r>
            <a:r>
              <a:rPr lang="en-US" dirty="0" smtClean="0"/>
              <a:t>consequences </a:t>
            </a:r>
            <a:r>
              <a:rPr lang="es-ES" dirty="0" smtClean="0"/>
              <a:t>in </a:t>
            </a:r>
            <a:r>
              <a:rPr lang="es-ES" dirty="0" err="1"/>
              <a:t>classification</a:t>
            </a:r>
            <a:r>
              <a:rPr lang="es-ES" dirty="0"/>
              <a:t> </a:t>
            </a:r>
            <a:r>
              <a:rPr lang="es-ES" dirty="0" err="1" smtClean="0"/>
              <a:t>problems</a:t>
            </a:r>
            <a:endParaRPr lang="es-ES" dirty="0" smtClean="0"/>
          </a:p>
          <a:p>
            <a:r>
              <a:rPr lang="en-US" dirty="0"/>
              <a:t>The performance of the models built under such </a:t>
            </a:r>
            <a:r>
              <a:rPr lang="en-US" dirty="0" smtClean="0"/>
              <a:t>circumstances will </a:t>
            </a:r>
            <a:r>
              <a:rPr lang="en-US" dirty="0"/>
              <a:t>heavily depend on the quality of the training </a:t>
            </a:r>
            <a:r>
              <a:rPr lang="en-US" dirty="0" smtClean="0"/>
              <a:t>data</a:t>
            </a:r>
          </a:p>
          <a:p>
            <a:r>
              <a:rPr lang="es-ES" dirty="0" err="1" smtClean="0"/>
              <a:t>Problems</a:t>
            </a:r>
            <a:r>
              <a:rPr lang="es-ES" dirty="0" smtClean="0"/>
              <a:t> </a:t>
            </a:r>
            <a:r>
              <a:rPr lang="es-ES" dirty="0" err="1"/>
              <a:t>containing</a:t>
            </a:r>
            <a:r>
              <a:rPr lang="es-ES" dirty="0"/>
              <a:t> </a:t>
            </a:r>
            <a:r>
              <a:rPr lang="es-ES" dirty="0" err="1"/>
              <a:t>noise</a:t>
            </a:r>
            <a:r>
              <a:rPr lang="es-ES" dirty="0"/>
              <a:t> </a:t>
            </a:r>
            <a:r>
              <a:rPr lang="es-ES" dirty="0" smtClean="0"/>
              <a:t>are </a:t>
            </a:r>
            <a:r>
              <a:rPr lang="en-US" dirty="0" smtClean="0"/>
              <a:t>complex </a:t>
            </a:r>
            <a:r>
              <a:rPr lang="en-US" dirty="0"/>
              <a:t>problems and accurate solutions are often difficult to achieve without </a:t>
            </a:r>
            <a:r>
              <a:rPr lang="en-US" dirty="0" smtClean="0"/>
              <a:t>using </a:t>
            </a:r>
            <a:r>
              <a:rPr lang="es-ES" dirty="0" err="1" smtClean="0"/>
              <a:t>specialized</a:t>
            </a:r>
            <a:r>
              <a:rPr lang="es-ES" dirty="0" smtClean="0"/>
              <a:t> </a:t>
            </a:r>
            <a:r>
              <a:rPr lang="es-ES" dirty="0" err="1"/>
              <a:t>techniques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69219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Robust Learners Against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Filtering the data has also one major </a:t>
            </a:r>
            <a:r>
              <a:rPr lang="en-US" dirty="0" smtClean="0"/>
              <a:t>drawback:</a:t>
            </a:r>
          </a:p>
          <a:p>
            <a:pPr lvl="1"/>
            <a:r>
              <a:rPr lang="en-US" dirty="0"/>
              <a:t>some instances will be dropped </a:t>
            </a:r>
            <a:r>
              <a:rPr lang="en-US" dirty="0" smtClean="0"/>
              <a:t>from the </a:t>
            </a:r>
            <a:r>
              <a:rPr lang="en-US" dirty="0"/>
              <a:t>data sets, even if they are </a:t>
            </a:r>
            <a:r>
              <a:rPr lang="en-US" dirty="0" smtClean="0"/>
              <a:t>valuable</a:t>
            </a:r>
          </a:p>
          <a:p>
            <a:r>
              <a:rPr lang="en-US" dirty="0" smtClean="0"/>
              <a:t>We </a:t>
            </a:r>
            <a:r>
              <a:rPr lang="en-US" dirty="0"/>
              <a:t>can use other approaches to diminish the effect of </a:t>
            </a:r>
            <a:r>
              <a:rPr lang="en-US" dirty="0" smtClean="0"/>
              <a:t>noise </a:t>
            </a:r>
            <a:r>
              <a:rPr lang="es-ES" dirty="0" smtClean="0"/>
              <a:t>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learned</a:t>
            </a:r>
            <a:r>
              <a:rPr lang="es-ES" dirty="0"/>
              <a:t> </a:t>
            </a:r>
            <a:r>
              <a:rPr lang="es-ES" dirty="0" err="1" smtClean="0"/>
              <a:t>model</a:t>
            </a:r>
            <a:endParaRPr lang="es-ES" dirty="0" smtClean="0"/>
          </a:p>
          <a:p>
            <a:r>
              <a:rPr lang="en-US" dirty="0" smtClean="0"/>
              <a:t>One </a:t>
            </a:r>
            <a:r>
              <a:rPr lang="en-US" dirty="0"/>
              <a:t>powerful approach is to </a:t>
            </a:r>
            <a:r>
              <a:rPr lang="en-US" dirty="0" smtClean="0"/>
              <a:t>train not </a:t>
            </a:r>
            <a:r>
              <a:rPr lang="en-US" dirty="0"/>
              <a:t>a single classifier but several 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7078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Robust Learners Against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C4.5 has been considered as a paradigmatic robust learner </a:t>
            </a:r>
            <a:r>
              <a:rPr lang="en-US" dirty="0" smtClean="0"/>
              <a:t>against </a:t>
            </a:r>
            <a:r>
              <a:rPr lang="es-ES" dirty="0" err="1" smtClean="0"/>
              <a:t>noise</a:t>
            </a:r>
            <a:endParaRPr lang="es-ES" dirty="0" smtClean="0"/>
          </a:p>
          <a:p>
            <a:r>
              <a:rPr lang="en-US" dirty="0" smtClean="0"/>
              <a:t>It </a:t>
            </a:r>
            <a:r>
              <a:rPr lang="en-US" dirty="0"/>
              <a:t>is also true that classical decision trees have been </a:t>
            </a:r>
            <a:r>
              <a:rPr lang="en-US" dirty="0" smtClean="0"/>
              <a:t>considered </a:t>
            </a:r>
            <a:r>
              <a:rPr lang="en-US" dirty="0"/>
              <a:t>sensitive to class noise as </a:t>
            </a:r>
            <a:r>
              <a:rPr lang="en-US" dirty="0" smtClean="0"/>
              <a:t>well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arefully </a:t>
            </a:r>
            <a:r>
              <a:rPr lang="en-US" dirty="0"/>
              <a:t>select an appropriate splitting criteria </a:t>
            </a:r>
            <a:r>
              <a:rPr lang="en-US" dirty="0" smtClean="0"/>
              <a:t>measure</a:t>
            </a:r>
          </a:p>
          <a:p>
            <a:pPr lvl="1"/>
            <a:r>
              <a:rPr lang="en-US" dirty="0" err="1" smtClean="0"/>
              <a:t>Prunning</a:t>
            </a:r>
            <a:endParaRPr lang="en-US" dirty="0" smtClean="0"/>
          </a:p>
          <a:p>
            <a:r>
              <a:rPr lang="en-US" dirty="0"/>
              <a:t>This instability has make them very suitable </a:t>
            </a:r>
            <a:r>
              <a:rPr lang="en-US" dirty="0" smtClean="0"/>
              <a:t>for </a:t>
            </a:r>
            <a:r>
              <a:rPr lang="es-ES" dirty="0" err="1" smtClean="0"/>
              <a:t>ensemble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35550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Robust Learners Against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n-US" dirty="0" smtClean="0"/>
              <a:t>ensemble </a:t>
            </a:r>
            <a:r>
              <a:rPr lang="en-US" dirty="0"/>
              <a:t>is a system where the base learners are all of the same type built to be </a:t>
            </a:r>
            <a:r>
              <a:rPr lang="en-US" dirty="0" smtClean="0"/>
              <a:t>as </a:t>
            </a:r>
            <a:r>
              <a:rPr lang="es-ES" dirty="0" err="1" smtClean="0"/>
              <a:t>varied</a:t>
            </a:r>
            <a:r>
              <a:rPr lang="es-ES" dirty="0" smtClean="0"/>
              <a:t> </a:t>
            </a:r>
            <a:r>
              <a:rPr lang="es-ES" dirty="0"/>
              <a:t>as </a:t>
            </a:r>
            <a:r>
              <a:rPr lang="es-ES" dirty="0" err="1" smtClean="0"/>
              <a:t>possible</a:t>
            </a:r>
            <a:endParaRPr lang="es-ES" dirty="0" smtClean="0"/>
          </a:p>
          <a:p>
            <a:r>
              <a:rPr lang="en-US" dirty="0"/>
              <a:t>Many ensemble approaches exist and their noise robustness has been </a:t>
            </a:r>
            <a:r>
              <a:rPr lang="en-US" dirty="0" smtClean="0"/>
              <a:t>tested</a:t>
            </a:r>
          </a:p>
          <a:p>
            <a:r>
              <a:rPr lang="en-US" dirty="0"/>
              <a:t>The two most classic </a:t>
            </a:r>
            <a:r>
              <a:rPr lang="en-US" dirty="0" smtClean="0"/>
              <a:t>approaches are </a:t>
            </a:r>
            <a:r>
              <a:rPr lang="en-US" b="1" dirty="0"/>
              <a:t>bagging</a:t>
            </a:r>
            <a:r>
              <a:rPr lang="en-US" dirty="0"/>
              <a:t> and </a:t>
            </a:r>
            <a:r>
              <a:rPr lang="en-US" b="1" dirty="0" smtClean="0"/>
              <a:t>boosting</a:t>
            </a:r>
          </a:p>
          <a:p>
            <a:r>
              <a:rPr lang="en-US" dirty="0" smtClean="0"/>
              <a:t>Bagging </a:t>
            </a:r>
            <a:r>
              <a:rPr lang="en-US" dirty="0"/>
              <a:t>obtains better performance than boosting </a:t>
            </a:r>
            <a:r>
              <a:rPr lang="en-US" dirty="0" smtClean="0"/>
              <a:t>when </a:t>
            </a:r>
            <a:r>
              <a:rPr lang="es-ES" dirty="0" err="1" smtClean="0"/>
              <a:t>label</a:t>
            </a:r>
            <a:r>
              <a:rPr lang="es-ES" dirty="0" smtClean="0"/>
              <a:t> </a:t>
            </a:r>
            <a:r>
              <a:rPr lang="es-ES" dirty="0" err="1"/>
              <a:t>noise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present</a:t>
            </a:r>
            <a:endParaRPr lang="es-ES" dirty="0" smtClean="0"/>
          </a:p>
          <a:p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base </a:t>
            </a:r>
            <a:r>
              <a:rPr lang="en-US" dirty="0"/>
              <a:t>classifiers are different we talk of Multiple Classifier Systems (</a:t>
            </a:r>
            <a:r>
              <a:rPr lang="en-US" dirty="0" smtClean="0"/>
              <a:t>MCSs)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901539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Robust Learners Against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can separate the labeled instances in several “bags” or groups, each one </a:t>
            </a:r>
            <a:r>
              <a:rPr lang="en-US" dirty="0" smtClean="0"/>
              <a:t>containing only </a:t>
            </a:r>
            <a:r>
              <a:rPr lang="en-US" dirty="0"/>
              <a:t>those instances belonging to the same </a:t>
            </a:r>
            <a:r>
              <a:rPr lang="en-US" dirty="0" smtClean="0"/>
              <a:t>class</a:t>
            </a:r>
          </a:p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type</a:t>
            </a:r>
            <a:r>
              <a:rPr lang="es-ES" dirty="0"/>
              <a:t> of </a:t>
            </a:r>
            <a:r>
              <a:rPr lang="es-ES" dirty="0" err="1" smtClean="0"/>
              <a:t>decomposition</a:t>
            </a:r>
            <a:r>
              <a:rPr lang="es-ES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well suited for those classifiers that can only work with binary classification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It</a:t>
            </a:r>
            <a:r>
              <a:rPr lang="en-US" b="1" dirty="0" smtClean="0"/>
              <a:t> </a:t>
            </a:r>
            <a:r>
              <a:rPr lang="en-US" dirty="0"/>
              <a:t>has also been suggested that this decomposition can help to diminish </a:t>
            </a:r>
            <a:r>
              <a:rPr lang="en-US" dirty="0" smtClean="0"/>
              <a:t>the </a:t>
            </a:r>
            <a:r>
              <a:rPr lang="es-ES" dirty="0" err="1" smtClean="0"/>
              <a:t>effects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 smtClean="0"/>
              <a:t>noise</a:t>
            </a:r>
            <a:endParaRPr lang="es-ES" dirty="0" smtClean="0"/>
          </a:p>
          <a:p>
            <a:pPr lvl="1"/>
            <a:r>
              <a:rPr lang="en-US" dirty="0"/>
              <a:t>This decomposition is expected to decrease the overlapping </a:t>
            </a:r>
            <a:r>
              <a:rPr lang="en-US" dirty="0" smtClean="0"/>
              <a:t>between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classes</a:t>
            </a:r>
            <a:endParaRPr lang="es-ES" dirty="0" smtClean="0"/>
          </a:p>
          <a:p>
            <a:pPr lvl="1"/>
            <a:r>
              <a:rPr lang="en-US" dirty="0" smtClean="0"/>
              <a:t>It limits </a:t>
            </a:r>
            <a:r>
              <a:rPr lang="en-US" dirty="0"/>
              <a:t>the effect of noisy instances to their respective bags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9711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428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Experimental Comparative Analysis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altLang="es-ES" dirty="0" err="1">
                <a:ea typeface="ＭＳ Ｐゴシック" pitchFamily="34" charset="-128"/>
              </a:rPr>
              <a:t>Summary</a:t>
            </a:r>
            <a:r>
              <a:rPr lang="es-ES" altLang="es-ES" dirty="0">
                <a:ea typeface="ＭＳ Ｐゴシック" pitchFamily="34" charset="-128"/>
              </a:rPr>
              <a:t> of </a:t>
            </a:r>
            <a:r>
              <a:rPr lang="es-ES" altLang="es-ES" dirty="0" err="1">
                <a:ea typeface="ＭＳ Ｐゴシック" pitchFamily="34" charset="-128"/>
              </a:rPr>
              <a:t>some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>
                <a:ea typeface="ＭＳ Ｐゴシック" pitchFamily="34" charset="-128"/>
              </a:rPr>
              <a:t>major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>
                <a:ea typeface="ＭＳ Ｐゴシック" pitchFamily="34" charset="-128"/>
              </a:rPr>
              <a:t>studies</a:t>
            </a:r>
            <a:r>
              <a:rPr lang="es-ES" altLang="es-ES" dirty="0">
                <a:ea typeface="ＭＳ Ｐゴシック" pitchFamily="34" charset="-128"/>
              </a:rPr>
              <a:t>:</a:t>
            </a:r>
          </a:p>
          <a:p>
            <a:pPr lvl="1"/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filters</a:t>
            </a:r>
            <a:r>
              <a:rPr lang="es-ES" dirty="0" smtClean="0"/>
              <a:t> </a:t>
            </a:r>
            <a:r>
              <a:rPr lang="es-ES" dirty="0" err="1" smtClean="0"/>
              <a:t>diminish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loss</a:t>
            </a:r>
            <a:r>
              <a:rPr lang="es-ES" dirty="0" smtClean="0"/>
              <a:t> of </a:t>
            </a:r>
            <a:r>
              <a:rPr lang="es-ES" dirty="0" err="1" smtClean="0"/>
              <a:t>accuracy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noise</a:t>
            </a:r>
            <a:r>
              <a:rPr lang="es-ES" dirty="0" smtClean="0"/>
              <a:t> </a:t>
            </a:r>
            <a:r>
              <a:rPr lang="es-ES" dirty="0" err="1" smtClean="0"/>
              <a:t>increases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complexity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models</a:t>
            </a:r>
            <a:r>
              <a:rPr lang="es-ES" dirty="0" smtClean="0"/>
              <a:t> </a:t>
            </a:r>
            <a:r>
              <a:rPr lang="es-ES" dirty="0" err="1" smtClean="0"/>
              <a:t>obtained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lower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filters</a:t>
            </a:r>
            <a:r>
              <a:rPr lang="es-ES" dirty="0" smtClean="0"/>
              <a:t> </a:t>
            </a:r>
            <a:r>
              <a:rPr lang="es-ES" dirty="0" err="1" smtClean="0"/>
              <a:t>compared</a:t>
            </a:r>
            <a:r>
              <a:rPr lang="es-ES" dirty="0" smtClean="0"/>
              <a:t> to no </a:t>
            </a:r>
            <a:r>
              <a:rPr lang="es-ES" dirty="0" err="1" smtClean="0"/>
              <a:t>filtering</a:t>
            </a:r>
            <a:r>
              <a:rPr lang="es-ES" dirty="0" smtClean="0"/>
              <a:t> at </a:t>
            </a:r>
            <a:r>
              <a:rPr lang="es-ES" dirty="0" err="1" smtClean="0"/>
              <a:t>all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filtering</a:t>
            </a:r>
            <a:r>
              <a:rPr lang="es-ES" dirty="0" smtClean="0"/>
              <a:t> </a:t>
            </a:r>
            <a:r>
              <a:rPr lang="es-ES" dirty="0" err="1" smtClean="0"/>
              <a:t>efficacy</a:t>
            </a:r>
            <a:r>
              <a:rPr lang="es-ES" dirty="0" smtClean="0"/>
              <a:t> </a:t>
            </a:r>
            <a:r>
              <a:rPr lang="es-ES" dirty="0" err="1" smtClean="0"/>
              <a:t>depends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characteristics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data and can be </a:t>
            </a:r>
            <a:r>
              <a:rPr lang="es-ES" dirty="0" err="1" smtClean="0"/>
              <a:t>anticipated</a:t>
            </a:r>
            <a:endParaRPr lang="es-ES" dirty="0" smtClean="0"/>
          </a:p>
          <a:p>
            <a:pPr lvl="1"/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MCSs</a:t>
            </a:r>
            <a:r>
              <a:rPr lang="es-ES" dirty="0" smtClean="0"/>
              <a:t> </a:t>
            </a:r>
            <a:r>
              <a:rPr lang="es-ES" dirty="0" err="1" smtClean="0"/>
              <a:t>improve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behavior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classifier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compared</a:t>
            </a:r>
            <a:r>
              <a:rPr lang="es-ES" dirty="0" smtClean="0"/>
              <a:t> to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parts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base </a:t>
            </a:r>
            <a:r>
              <a:rPr lang="es-ES" dirty="0" err="1" smtClean="0"/>
              <a:t>classifiers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Using</a:t>
            </a:r>
            <a:r>
              <a:rPr lang="es-ES" dirty="0" smtClean="0"/>
              <a:t> a </a:t>
            </a:r>
            <a:r>
              <a:rPr lang="es-ES" dirty="0" err="1" smtClean="0"/>
              <a:t>one</a:t>
            </a:r>
            <a:r>
              <a:rPr lang="es-ES" dirty="0" smtClean="0"/>
              <a:t>-versus-</a:t>
            </a:r>
            <a:r>
              <a:rPr lang="es-ES" dirty="0" err="1" smtClean="0"/>
              <a:t>one</a:t>
            </a:r>
            <a:r>
              <a:rPr lang="es-ES" dirty="0" smtClean="0"/>
              <a:t> (OVO) </a:t>
            </a:r>
            <a:r>
              <a:rPr lang="es-ES" dirty="0" err="1" smtClean="0"/>
              <a:t>decomposition</a:t>
            </a:r>
            <a:r>
              <a:rPr lang="es-ES" dirty="0" smtClean="0"/>
              <a:t> </a:t>
            </a:r>
            <a:r>
              <a:rPr lang="es-ES" dirty="0" err="1"/>
              <a:t>improves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baseline</a:t>
            </a:r>
            <a:r>
              <a:rPr lang="es-ES" dirty="0" smtClean="0"/>
              <a:t> </a:t>
            </a:r>
            <a:r>
              <a:rPr lang="en-US" dirty="0" smtClean="0"/>
              <a:t>classifiers </a:t>
            </a:r>
            <a:r>
              <a:rPr lang="en-US" dirty="0"/>
              <a:t>in terms of accuracy when data is corrupted by noise in all the </a:t>
            </a:r>
            <a:r>
              <a:rPr lang="en-US" dirty="0" smtClean="0"/>
              <a:t>noise </a:t>
            </a:r>
            <a:r>
              <a:rPr lang="es-ES" dirty="0" err="1" smtClean="0"/>
              <a:t>schemes</a:t>
            </a:r>
            <a:r>
              <a:rPr lang="es-ES" dirty="0" smtClean="0"/>
              <a:t> </a:t>
            </a:r>
            <a:r>
              <a:rPr lang="es-ES" dirty="0" err="1"/>
              <a:t>shown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931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Noisy</a:t>
            </a:r>
            <a:r>
              <a:rPr lang="es-ES" dirty="0"/>
              <a:t> Data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Introduction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Identifying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Types of Noise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Noise Filtering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Robust Learners Against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Experimental Comparative Analysis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2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presence</a:t>
            </a:r>
            <a:r>
              <a:rPr lang="es-E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noise in the data may affect the intrinsic characteristics of a classification </a:t>
            </a:r>
            <a:r>
              <a:rPr lang="en-US" dirty="0" smtClean="0"/>
              <a:t>problem</a:t>
            </a:r>
          </a:p>
          <a:p>
            <a:pPr lvl="1"/>
            <a:r>
              <a:rPr lang="en-US" dirty="0"/>
              <a:t>Noise may create small clusters of instances of a particular class in parts of </a:t>
            </a:r>
            <a:r>
              <a:rPr lang="en-US" dirty="0" smtClean="0"/>
              <a:t>the instance </a:t>
            </a:r>
            <a:r>
              <a:rPr lang="en-US" dirty="0"/>
              <a:t>space corresponding to another </a:t>
            </a:r>
            <a:r>
              <a:rPr lang="en-US" dirty="0" smtClean="0"/>
              <a:t>class,</a:t>
            </a:r>
          </a:p>
          <a:p>
            <a:pPr lvl="1"/>
            <a:r>
              <a:rPr lang="en-US" dirty="0"/>
              <a:t>remove instances located in key </a:t>
            </a:r>
            <a:r>
              <a:rPr lang="en-US" dirty="0" smtClean="0"/>
              <a:t>areas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smtClean="0"/>
              <a:t>particular </a:t>
            </a:r>
            <a:r>
              <a:rPr lang="es-ES" dirty="0" err="1" smtClean="0"/>
              <a:t>class</a:t>
            </a:r>
            <a:r>
              <a:rPr lang="es-ES" dirty="0" smtClean="0"/>
              <a:t>,</a:t>
            </a:r>
          </a:p>
          <a:p>
            <a:pPr lvl="1"/>
            <a:r>
              <a:rPr lang="en-US" dirty="0"/>
              <a:t>disrupt the boundaries of the classes and increase </a:t>
            </a:r>
            <a:r>
              <a:rPr lang="en-US" dirty="0" smtClean="0"/>
              <a:t>overlapping </a:t>
            </a:r>
            <a:r>
              <a:rPr lang="es-ES" dirty="0" err="1" smtClean="0"/>
              <a:t>among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Noise is specially relevant in supervised problems, where it alters the </a:t>
            </a:r>
            <a:r>
              <a:rPr lang="en-US" dirty="0" smtClean="0"/>
              <a:t>relationship between </a:t>
            </a:r>
            <a:r>
              <a:rPr lang="en-US" dirty="0"/>
              <a:t>the informative features and the measure </a:t>
            </a:r>
            <a:r>
              <a:rPr lang="en-US" dirty="0" smtClean="0"/>
              <a:t>output</a:t>
            </a:r>
          </a:p>
          <a:p>
            <a:pPr lvl="1"/>
            <a:r>
              <a:rPr lang="en-US" dirty="0"/>
              <a:t>For this reason noise </a:t>
            </a:r>
            <a:r>
              <a:rPr lang="en-US" dirty="0" smtClean="0"/>
              <a:t>has been </a:t>
            </a:r>
            <a:r>
              <a:rPr lang="en-US" dirty="0"/>
              <a:t>specially studied in classification and regression</a:t>
            </a:r>
            <a:endParaRPr lang="en-US" dirty="0" smtClean="0"/>
          </a:p>
          <a:p>
            <a:r>
              <a:rPr lang="es-ES" i="1" dirty="0" err="1" smtClean="0"/>
              <a:t>Robustness</a:t>
            </a:r>
            <a:r>
              <a:rPr lang="es-ES" i="1" dirty="0" smtClean="0"/>
              <a:t> </a:t>
            </a:r>
            <a:r>
              <a:rPr lang="en-US" dirty="0"/>
              <a:t>is the capability of an algorithm to build models that are </a:t>
            </a:r>
            <a:r>
              <a:rPr lang="en-US" dirty="0" smtClean="0"/>
              <a:t>insensitive to </a:t>
            </a:r>
            <a:r>
              <a:rPr lang="en-US" dirty="0"/>
              <a:t>data corruptions and suffer less from the impact of </a:t>
            </a:r>
            <a:r>
              <a:rPr lang="en-US" dirty="0" smtClean="0"/>
              <a:t>noise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/>
              <a:t>more </a:t>
            </a:r>
            <a:r>
              <a:rPr lang="es-ES" dirty="0" err="1" smtClean="0"/>
              <a:t>robust</a:t>
            </a:r>
            <a:r>
              <a:rPr lang="es-ES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algorithm is, the more similar the models built from clean and noisy data are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727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Robustness</a:t>
            </a:r>
            <a:r>
              <a:rPr lang="es-ES" dirty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n-US" dirty="0" smtClean="0"/>
              <a:t>considered </a:t>
            </a:r>
            <a:r>
              <a:rPr lang="en-US" dirty="0"/>
              <a:t>more important than performance results when dealing with noisy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it allows one to know a priori the expected behavior of a learning </a:t>
            </a:r>
            <a:r>
              <a:rPr lang="en-US" dirty="0" smtClean="0"/>
              <a:t>method against </a:t>
            </a:r>
            <a:r>
              <a:rPr lang="en-US" dirty="0"/>
              <a:t>noise in cases where the characteristics of noise are </a:t>
            </a:r>
            <a:r>
              <a:rPr lang="en-US" dirty="0" smtClean="0"/>
              <a:t>unknown</a:t>
            </a:r>
          </a:p>
          <a:p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3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/>
              <a:t>Identifying Noise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Several approaches have been studied in the literature to deal with noisy </a:t>
            </a:r>
            <a:r>
              <a:rPr lang="en-US" dirty="0" smtClean="0"/>
              <a:t>data:</a:t>
            </a:r>
          </a:p>
          <a:p>
            <a:r>
              <a:rPr lang="es-ES" i="1" dirty="0" err="1"/>
              <a:t>Robust</a:t>
            </a:r>
            <a:r>
              <a:rPr lang="es-ES" i="1" dirty="0"/>
              <a:t> </a:t>
            </a:r>
            <a:r>
              <a:rPr lang="es-ES" i="1" dirty="0" err="1" smtClean="0"/>
              <a:t>learners</a:t>
            </a:r>
            <a:r>
              <a:rPr lang="es-ES" i="1" dirty="0" smtClean="0"/>
              <a:t>. </a:t>
            </a:r>
            <a:r>
              <a:rPr lang="en-US" dirty="0"/>
              <a:t>These are techniques characterized by being less </a:t>
            </a:r>
            <a:r>
              <a:rPr lang="en-US" dirty="0" smtClean="0"/>
              <a:t>influenced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/>
              <a:t>noisy</a:t>
            </a:r>
            <a:r>
              <a:rPr lang="es-ES" dirty="0"/>
              <a:t> </a:t>
            </a:r>
            <a:r>
              <a:rPr lang="en-US" dirty="0"/>
              <a:t>data. An example of a robust learner is the C4.5 </a:t>
            </a:r>
            <a:r>
              <a:rPr lang="en-US" dirty="0" smtClean="0"/>
              <a:t>algorithm</a:t>
            </a:r>
          </a:p>
          <a:p>
            <a:r>
              <a:rPr lang="es-ES" i="1" dirty="0"/>
              <a:t>Data </a:t>
            </a:r>
            <a:r>
              <a:rPr lang="es-ES" i="1" dirty="0" err="1"/>
              <a:t>polishing</a:t>
            </a:r>
            <a:r>
              <a:rPr lang="es-ES" i="1" dirty="0"/>
              <a:t> </a:t>
            </a:r>
            <a:r>
              <a:rPr lang="es-ES" i="1" dirty="0" err="1" smtClean="0"/>
              <a:t>methods</a:t>
            </a:r>
            <a:r>
              <a:rPr lang="es-ES" i="1" dirty="0" smtClean="0"/>
              <a:t>. </a:t>
            </a:r>
            <a:r>
              <a:rPr lang="en-US" dirty="0"/>
              <a:t>Their aim is to </a:t>
            </a:r>
            <a:r>
              <a:rPr lang="en-US" b="1" dirty="0"/>
              <a:t>correct</a:t>
            </a:r>
            <a:r>
              <a:rPr lang="en-US" dirty="0"/>
              <a:t> noisy instances prior to </a:t>
            </a:r>
            <a:r>
              <a:rPr lang="en-US" dirty="0" smtClean="0"/>
              <a:t>training </a:t>
            </a:r>
            <a:r>
              <a:rPr lang="es-ES" dirty="0" smtClean="0"/>
              <a:t>a </a:t>
            </a:r>
            <a:r>
              <a:rPr lang="es-ES" dirty="0" err="1" smtClean="0"/>
              <a:t>learner</a:t>
            </a:r>
            <a:endParaRPr lang="es-ES" dirty="0" smtClean="0"/>
          </a:p>
          <a:p>
            <a:r>
              <a:rPr lang="es-ES" i="1" dirty="0" err="1"/>
              <a:t>Noise</a:t>
            </a:r>
            <a:r>
              <a:rPr lang="es-ES" i="1" dirty="0"/>
              <a:t> </a:t>
            </a:r>
            <a:r>
              <a:rPr lang="es-ES" i="1" dirty="0" err="1" smtClean="0"/>
              <a:t>filters</a:t>
            </a:r>
            <a:r>
              <a:rPr lang="es-ES" dirty="0" smtClean="0"/>
              <a:t> </a:t>
            </a:r>
            <a:r>
              <a:rPr lang="en-US" dirty="0"/>
              <a:t>identify noisy instances which can be eliminated </a:t>
            </a:r>
            <a:r>
              <a:rPr lang="en-US" dirty="0" smtClean="0"/>
              <a:t>from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/>
              <a:t>training data</a:t>
            </a:r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2446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2281</Words>
  <Application>Microsoft Office PowerPoint</Application>
  <PresentationFormat>Presentación en pantalla (4:3)</PresentationFormat>
  <Paragraphs>210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Tema de Office</vt:lpstr>
      <vt:lpstr>Dealing with Noisy Data</vt:lpstr>
      <vt:lpstr>Dealing with Noisy Data</vt:lpstr>
      <vt:lpstr>Dealing with Noisy Data</vt:lpstr>
      <vt:lpstr>Introduction</vt:lpstr>
      <vt:lpstr>Dealing with Noisy Data</vt:lpstr>
      <vt:lpstr>Identifying Noise</vt:lpstr>
      <vt:lpstr>Identifying Noise</vt:lpstr>
      <vt:lpstr>Identifying Noise</vt:lpstr>
      <vt:lpstr>Identifying Noise</vt:lpstr>
      <vt:lpstr>Identifying Noise</vt:lpstr>
      <vt:lpstr>Identifying Noise</vt:lpstr>
      <vt:lpstr>Identifying Noise</vt:lpstr>
      <vt:lpstr>Identifying Noise</vt:lpstr>
      <vt:lpstr>Identifying Noise</vt:lpstr>
      <vt:lpstr>Identifying Noise</vt:lpstr>
      <vt:lpstr>Dealing with Noisy Data</vt:lpstr>
      <vt:lpstr>Types of Noise</vt:lpstr>
      <vt:lpstr>Types of Noise</vt:lpstr>
      <vt:lpstr>Types of Noise</vt:lpstr>
      <vt:lpstr>Noise Introduction Mechanisms</vt:lpstr>
      <vt:lpstr>Noise Introduction Mechanisms</vt:lpstr>
      <vt:lpstr>Noise Introduction Mechanisms</vt:lpstr>
      <vt:lpstr>Noise Introduction Mechanisms</vt:lpstr>
      <vt:lpstr>Noise Introduction Mechanisms</vt:lpstr>
      <vt:lpstr>Simulating the Noise of Real-World Data Sets</vt:lpstr>
      <vt:lpstr>Simulating the Noise of Real-World Data Sets</vt:lpstr>
      <vt:lpstr>Simulating the Noise of Real-World Data Sets</vt:lpstr>
      <vt:lpstr>Dealing with Noisy Data</vt:lpstr>
      <vt:lpstr>Noise Filtering at Data Level</vt:lpstr>
      <vt:lpstr>Noise Filtering at Data Level</vt:lpstr>
      <vt:lpstr>Noise Filtering at Data Level</vt:lpstr>
      <vt:lpstr>Ensemble Filter</vt:lpstr>
      <vt:lpstr>Ensemble Filter</vt:lpstr>
      <vt:lpstr>Cross-Validated Committees Filter</vt:lpstr>
      <vt:lpstr>Cross-Validated Committees Filter</vt:lpstr>
      <vt:lpstr>Iterative-Partitioning Filter</vt:lpstr>
      <vt:lpstr>Iterative-Partitioning Filter</vt:lpstr>
      <vt:lpstr>More Filtering Methods</vt:lpstr>
      <vt:lpstr>Dealing with Noisy Data</vt:lpstr>
      <vt:lpstr>Robust Learners Against Noise</vt:lpstr>
      <vt:lpstr>Robust Learners Against Noise</vt:lpstr>
      <vt:lpstr>Robust Learners Against Noise</vt:lpstr>
      <vt:lpstr>Robust Learners Against Noise</vt:lpstr>
      <vt:lpstr>Dealing with Noisy Data</vt:lpstr>
      <vt:lpstr>Experimental Comparative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 Basic Models</dc:title>
  <dc:creator>Julián Luengo Martín</dc:creator>
  <cp:lastModifiedBy>Usuario</cp:lastModifiedBy>
  <cp:revision>275</cp:revision>
  <dcterms:created xsi:type="dcterms:W3CDTF">2015-04-28T15:36:11Z</dcterms:created>
  <dcterms:modified xsi:type="dcterms:W3CDTF">2015-07-27T12:54:52Z</dcterms:modified>
</cp:coreProperties>
</file>