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49"/>
  </p:notesMasterIdLst>
  <p:sldIdLst>
    <p:sldId id="331" r:id="rId2"/>
    <p:sldId id="282" r:id="rId3"/>
    <p:sldId id="284" r:id="rId4"/>
    <p:sldId id="297" r:id="rId5"/>
    <p:sldId id="322" r:id="rId6"/>
    <p:sldId id="286" r:id="rId7"/>
    <p:sldId id="298" r:id="rId8"/>
    <p:sldId id="316" r:id="rId9"/>
    <p:sldId id="317" r:id="rId10"/>
    <p:sldId id="318" r:id="rId11"/>
    <p:sldId id="319" r:id="rId12"/>
    <p:sldId id="320" r:id="rId13"/>
    <p:sldId id="299" r:id="rId14"/>
    <p:sldId id="300" r:id="rId15"/>
    <p:sldId id="33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87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294" r:id="rId4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2874" autoAdjust="0"/>
  </p:normalViewPr>
  <p:slideViewPr>
    <p:cSldViewPr>
      <p:cViewPr>
        <p:scale>
          <a:sx n="100" d="100"/>
          <a:sy n="100" d="100"/>
        </p:scale>
        <p:origin x="-19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95CCE2B-D9B2-4553-8837-4220CFA16B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6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GB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D819F-637B-481B-950D-FB1BAAAE4C61}" type="slidenum">
              <a:rPr lang="es-ES" smtClean="0"/>
              <a:pPr eaLnBrk="1" hangingPunct="1"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GB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D819F-637B-481B-950D-FB1BAAAE4C61}" type="slidenum">
              <a:rPr lang="es-ES" smtClean="0"/>
              <a:pPr eaLnBrk="1" hangingPunct="1"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CCE2B-D9B2-4553-8837-4220CFA16B1D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84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B293E-6BBA-4629-B24B-77211D2C7D4B}" type="slidenum">
              <a:rPr lang="es-ES" smtClean="0"/>
              <a:pPr eaLnBrk="1" hangingPunct="1"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B5A1B-56F1-4F95-A8C0-26F222D64769}" type="slidenum">
              <a:rPr lang="es-ES" smtClean="0"/>
              <a:pPr eaLnBrk="1" hangingPunct="1"/>
              <a:t>35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50EF1A-E427-426D-B703-99663E965258}" type="slidenum">
              <a:rPr lang="es-ES" smtClean="0"/>
              <a:pPr eaLnBrk="1" hangingPunct="1"/>
              <a:t>38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10F5E-0624-43BA-82A8-FFDD551958F1}" type="slidenum">
              <a:rPr lang="es-ES" smtClean="0"/>
              <a:pPr eaLnBrk="1" hangingPunct="1"/>
              <a:t>47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A94B3-730E-430B-A230-0401795C788B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1947-3291-41FD-A78C-A8A58D5160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38006-EC10-4731-8382-1264AE10DBE6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6AA-6FE3-4D1F-B3F2-D462F2BF8F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7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B03D9-050B-4D78-8B7C-98F5ED4288BF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7F6B3-D279-4F25-BB1C-2D68B641D7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25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3963C-8EE8-4E77-A03C-52534C17118A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7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B00D9-E6D4-4BAC-87A2-13CAB4DD18E1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9DA8F-DD32-487F-AA94-DFFE88BC1E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80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CDD71-ABF3-4123-B7BF-E742985825D0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17325-FD5D-4EDC-8732-4FCF128037C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42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415E5-C5B9-4E06-A6DB-A185B6C22097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54A0-7065-4AAD-A03E-915C8AE44FD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8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4C4D6-224F-4CDB-AAE0-0AFAC0B162BF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4F1E3-9454-44A4-8F00-B6529DF81E1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0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DA0B0-8501-4982-820D-D577A3DF3572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51F58-A620-4557-A4A2-FB61016950A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24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2EAE4-B9D3-49F8-8828-025601D174BC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3617A-B509-48E4-B174-67DFF973EE5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4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D1C66-23F3-4CDB-8A2D-4B98A9A982B3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34BAB-B107-4105-899F-9D0A27D812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93B21-65A3-4AB7-AA90-D375E2C0D292}" type="datetime1">
              <a:rPr lang="es-ES" smtClean="0"/>
              <a:pPr>
                <a:defRPr/>
              </a:pPr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/>
              <a:t>FRBCSs in Imbalanced Data-Sets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A0143C-D75B-457A-AEED-BE0220C0253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88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keel.e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l.es/software/KEEL_template.zi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el.es/software/Chi_source.zi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el.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Data Mining Software Package Including Data Preparation and Reduction: KEEL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3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3826768" cy="3886200"/>
          </a:xfrm>
        </p:spPr>
        <p:txBody>
          <a:bodyPr/>
          <a:lstStyle/>
          <a:p>
            <a:r>
              <a:rPr lang="en-US" dirty="0" smtClean="0"/>
              <a:t>We also have the option to export any data set in KEEL format to a format that we want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3895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3898776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We can make displays 2D numerical attributes, or observe frequency histograms by class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7406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KEEL allows to create partitions on the data directly, using the best-known validation schemas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K-</a:t>
            </a:r>
            <a:r>
              <a:rPr lang="en-GB" sz="2400" dirty="0" err="1" smtClean="0"/>
              <a:t>fcv</a:t>
            </a:r>
            <a:endParaRPr lang="en-GB" sz="2400" dirty="0" smtClean="0"/>
          </a:p>
          <a:p>
            <a:pPr lvl="1"/>
            <a:r>
              <a:rPr lang="en-GB" sz="2400" dirty="0" smtClean="0"/>
              <a:t>5x2cv</a:t>
            </a:r>
          </a:p>
          <a:p>
            <a:pPr lvl="1"/>
            <a:r>
              <a:rPr lang="en-GB" sz="2400" dirty="0" smtClean="0"/>
              <a:t>LOV</a:t>
            </a:r>
            <a:endParaRPr lang="en-GB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589787" cy="37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Experimental Design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0" dirty="0" smtClean="0">
                <a:cs typeface="Tahoma" pitchFamily="34" charset="0"/>
                <a:sym typeface="Tahoma" pitchFamily="34" charset="0"/>
              </a:rPr>
              <a:t>Are they modeled graphically, representing a multiple connection between data, algorithms, methods of analysis and visualization</a:t>
            </a:r>
            <a:r>
              <a:rPr lang="es-ES" sz="2400" dirty="0" smtClean="0">
                <a:cs typeface="Tahoma" pitchFamily="34" charset="0"/>
                <a:sym typeface="Tahoma" pitchFamily="34" charset="0"/>
              </a:rPr>
              <a:t>.</a:t>
            </a:r>
          </a:p>
          <a:p>
            <a:r>
              <a:rPr lang="en-US" sz="2400" dirty="0" smtClean="0"/>
              <a:t>Easily configurable parameters (also offered the most appropriate default values)</a:t>
            </a:r>
          </a:p>
          <a:p>
            <a:r>
              <a:rPr lang="en-US" sz="2400" dirty="0" smtClean="0"/>
              <a:t>When designing the experiment finishes KEEL generates a program based on script that you can run on your computer</a:t>
            </a:r>
          </a:p>
          <a:p>
            <a:r>
              <a:rPr lang="en-US" sz="2400" dirty="0" smtClean="0"/>
              <a:t>It only requires the Java virtual machine be installed</a:t>
            </a:r>
            <a:endParaRPr lang="es-ES" sz="2400" dirty="0" smtClean="0"/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7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Experimental Design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46287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3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Experimental Design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4186808" cy="3886200"/>
          </a:xfrm>
        </p:spPr>
        <p:txBody>
          <a:bodyPr/>
          <a:lstStyle/>
          <a:p>
            <a:r>
              <a:rPr lang="en-US" sz="2400" dirty="0" smtClean="0"/>
              <a:t>Each node can be checked with double click or right click to modify its parameters</a:t>
            </a:r>
          </a:p>
          <a:p>
            <a:r>
              <a:rPr lang="en-US" sz="2400" dirty="0" smtClean="0"/>
              <a:t>By default the parameters recommended by the authors or those who have found that they work best are included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152900" cy="444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Experimental Design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experiment generated can be stored completely as an XML file on your computer</a:t>
            </a:r>
            <a:r>
              <a:rPr lang="es-ES" sz="2400" dirty="0" smtClean="0"/>
              <a:t>.</a:t>
            </a:r>
          </a:p>
          <a:p>
            <a:pPr lvl="1"/>
            <a:r>
              <a:rPr lang="en-US" sz="2000" dirty="0" smtClean="0"/>
              <a:t>You can then recover completely</a:t>
            </a:r>
            <a:r>
              <a:rPr lang="es-ES" sz="2000" dirty="0" smtClean="0"/>
              <a:t>.</a:t>
            </a:r>
          </a:p>
          <a:p>
            <a:r>
              <a:rPr lang="en-US" sz="2400" dirty="0" smtClean="0"/>
              <a:t>We can add new databases using the data management module, or the KEEL-Dataset repository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40962" name="Picture 2" descr="http://sci2s.ugr.es/keel/images/logoKEEL-dataset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26" y="4365104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2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 </a:t>
            </a:r>
            <a:r>
              <a:rPr lang="es-ES" dirty="0" err="1" smtClean="0"/>
              <a:t>Dataset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KEEL Dataset provides a multitude of data bases adapted to the format of KEEL</a:t>
            </a:r>
            <a:r>
              <a:rPr lang="es-E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 are databases of a multitude of different problems that can be found in data mining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29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 </a:t>
            </a:r>
            <a:r>
              <a:rPr lang="es-ES" dirty="0" err="1" smtClean="0"/>
              <a:t>Dataset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048798" cy="456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11" y="1844824"/>
            <a:ext cx="489664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6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 </a:t>
            </a:r>
            <a:r>
              <a:rPr lang="es-ES" dirty="0" err="1" smtClean="0"/>
              <a:t>Dataset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constantly receive requests to incorporate new data sets Royal page</a:t>
            </a:r>
            <a:r>
              <a:rPr lang="es-ES" dirty="0" smtClean="0">
                <a:sym typeface="Wingdings" pitchFamily="2" charset="2"/>
              </a:rPr>
              <a:t> </a:t>
            </a:r>
            <a:r>
              <a:rPr lang="en-US" dirty="0" smtClean="0">
                <a:sym typeface="Wingdings" pitchFamily="2" charset="2"/>
              </a:rPr>
              <a:t>the basis for comparing algorithms is immense</a:t>
            </a:r>
          </a:p>
          <a:p>
            <a:r>
              <a:rPr lang="en-US" dirty="0" smtClean="0">
                <a:sym typeface="Wingdings" pitchFamily="2" charset="2"/>
              </a:rPr>
              <a:t>KEEL accepts data sets ARFF Weka</a:t>
            </a:r>
            <a:r>
              <a:rPr lang="es-ES" dirty="0" smtClean="0">
                <a:sym typeface="Wingdings" pitchFamily="2" charset="2"/>
              </a:rPr>
              <a:t>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addition, they are very similar formats and can be easily translated in both directions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8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KEEL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KEEL description</a:t>
            </a:r>
          </a:p>
          <a:p>
            <a:pPr eaLnBrk="1" hangingPunct="1"/>
            <a:r>
              <a:rPr lang="en-US" sz="3600" dirty="0" smtClean="0"/>
              <a:t>KEEL: Data Management</a:t>
            </a:r>
          </a:p>
          <a:p>
            <a:pPr eaLnBrk="1" hangingPunct="1"/>
            <a:r>
              <a:rPr lang="en-US" sz="3600" dirty="0" smtClean="0"/>
              <a:t>KEEL: Experimental Design</a:t>
            </a:r>
          </a:p>
          <a:p>
            <a:pPr eaLnBrk="1" hangingPunct="1"/>
            <a:r>
              <a:rPr lang="en-US" sz="3600" dirty="0" smtClean="0"/>
              <a:t>Educational Module</a:t>
            </a:r>
          </a:p>
          <a:p>
            <a:pPr eaLnBrk="1" hangingPunct="1"/>
            <a:r>
              <a:rPr lang="en-US" sz="3600" dirty="0" smtClean="0"/>
              <a:t>Integration of New Algorithms</a:t>
            </a:r>
          </a:p>
          <a:p>
            <a:pPr eaLnBrk="1" hangingPunct="1"/>
            <a:r>
              <a:rPr lang="en-US" sz="3600" dirty="0" smtClean="0"/>
              <a:t>Conclusions</a:t>
            </a: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E9FB87-C792-488C-AC5C-ED9C46DECBEA}" type="slidenum">
              <a:rPr lang="es-ES" smtClean="0">
                <a:latin typeface="Arial Black" pitchFamily="34" charset="0"/>
              </a:rPr>
              <a:pPr eaLnBrk="1" hangingPunct="1"/>
              <a:t>2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 get the desired graph, click on the button to generate a compressed file ready-to-run.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be done </a:t>
            </a:r>
            <a:r>
              <a:rPr lang="es-ES" dirty="0" err="1" smtClean="0"/>
              <a:t>outside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KEEL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unzip the file and launch the JAR of Runkeel.jar</a:t>
            </a:r>
            <a:endParaRPr lang="es-ES" i="1" dirty="0" smtClean="0">
              <a:sym typeface="Wingdings" pitchFamily="2" charset="2"/>
            </a:endParaRP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677936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71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ym typeface="Wingdings" pitchFamily="2" charset="2"/>
              </a:rPr>
              <a:t>KEEL </a:t>
            </a:r>
            <a:r>
              <a:rPr lang="es-ES" sz="4000" dirty="0" err="1" smtClean="0">
                <a:sym typeface="Wingdings" pitchFamily="2" charset="2"/>
              </a:rPr>
              <a:t>advantages</a:t>
            </a:r>
            <a:r>
              <a:rPr lang="es-ES" sz="4000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We can use the experiment batches on this machine or in a more powerful one: a cluster!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We can split large experiments in separate graphs, or easily parallelize an experiment.</a:t>
            </a:r>
            <a:endParaRPr lang="es-E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We have kept the experiment and the results for the future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Published</a:t>
            </a:r>
            <a:r>
              <a:rPr lang="es-ES" dirty="0" smtClean="0">
                <a:sym typeface="Wingdings" pitchFamily="2" charset="2"/>
              </a:rPr>
              <a:t> in KEEL-</a:t>
            </a:r>
            <a:r>
              <a:rPr lang="es-ES" dirty="0" err="1" smtClean="0">
                <a:sym typeface="Wingdings" pitchFamily="2" charset="2"/>
              </a:rPr>
              <a:t>Dataset</a:t>
            </a:r>
            <a:r>
              <a:rPr lang="es-ES" dirty="0" smtClean="0">
                <a:sym typeface="Wingdings" pitchFamily="2" charset="2"/>
              </a:rPr>
              <a:t>!</a:t>
            </a:r>
          </a:p>
          <a:p>
            <a:endParaRPr lang="en-GB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6491064" cy="3886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experiments created always have four directories</a:t>
            </a:r>
            <a:r>
              <a:rPr lang="es-ES" sz="2800" dirty="0" smtClean="0"/>
              <a:t>:</a:t>
            </a:r>
          </a:p>
          <a:p>
            <a:pPr lvl="1"/>
            <a:r>
              <a:rPr lang="es-ES" sz="2400" dirty="0" err="1" smtClean="0"/>
              <a:t>datasets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It contains sets of original and preprocessed data</a:t>
            </a:r>
            <a:endParaRPr lang="es-ES" sz="2400" dirty="0" smtClean="0">
              <a:sym typeface="Wingdings" pitchFamily="2" charset="2"/>
            </a:endParaRPr>
          </a:p>
          <a:p>
            <a:pPr lvl="1"/>
            <a:r>
              <a:rPr lang="es-ES" sz="2400" dirty="0" err="1" smtClean="0">
                <a:sym typeface="Wingdings" pitchFamily="2" charset="2"/>
              </a:rPr>
              <a:t>exe</a:t>
            </a:r>
            <a:r>
              <a:rPr lang="es-ES" sz="2400" dirty="0" smtClean="0">
                <a:sym typeface="Wingdings" pitchFamily="2" charset="2"/>
              </a:rPr>
              <a:t>  </a:t>
            </a:r>
            <a:r>
              <a:rPr lang="en-US" sz="2400" dirty="0" smtClean="0">
                <a:sym typeface="Wingdings" pitchFamily="2" charset="2"/>
              </a:rPr>
              <a:t>It contains the JAR of each of the methods</a:t>
            </a:r>
          </a:p>
          <a:p>
            <a:pPr lvl="1"/>
            <a:r>
              <a:rPr lang="es-ES" sz="2400" dirty="0" err="1" smtClean="0">
                <a:sym typeface="Wingdings" pitchFamily="2" charset="2"/>
              </a:rPr>
              <a:t>results</a:t>
            </a:r>
            <a:r>
              <a:rPr lang="es-ES" sz="2400" dirty="0" smtClean="0">
                <a:sym typeface="Wingdings" pitchFamily="2" charset="2"/>
              </a:rPr>
              <a:t>  </a:t>
            </a:r>
            <a:r>
              <a:rPr lang="en-US" sz="2400" dirty="0" smtClean="0">
                <a:sym typeface="Wingdings" pitchFamily="2" charset="2"/>
              </a:rPr>
              <a:t>It contains the results obtained by each algorithm</a:t>
            </a:r>
          </a:p>
          <a:p>
            <a:pPr lvl="1"/>
            <a:r>
              <a:rPr lang="es-ES" sz="2400" dirty="0" smtClean="0">
                <a:sym typeface="Wingdings" pitchFamily="2" charset="2"/>
              </a:rPr>
              <a:t>scripts  </a:t>
            </a:r>
            <a:r>
              <a:rPr lang="en-US" sz="2400" dirty="0" smtClean="0">
                <a:sym typeface="Wingdings" pitchFamily="2" charset="2"/>
              </a:rPr>
              <a:t>It contains the files of configuration and control of the experiment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2060848"/>
            <a:ext cx="22754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Particularly interesting is the file Runkeel.xml in the directory scripts</a:t>
            </a:r>
            <a:r>
              <a:rPr lang="es-ES" sz="2800" dirty="0" smtClean="0"/>
              <a:t>.</a:t>
            </a:r>
          </a:p>
          <a:p>
            <a:r>
              <a:rPr lang="en-US" sz="2800" dirty="0" smtClean="0"/>
              <a:t>Controls </a:t>
            </a:r>
            <a:r>
              <a:rPr lang="en-US" sz="2800" b="1" dirty="0" smtClean="0"/>
              <a:t>each of the executions</a:t>
            </a:r>
            <a:r>
              <a:rPr lang="en-US" sz="2800" dirty="0" smtClean="0"/>
              <a:t> which are going to be executed</a:t>
            </a:r>
            <a:r>
              <a:rPr lang="es-ES" sz="2800" dirty="0" smtClean="0"/>
              <a:t>.</a:t>
            </a:r>
          </a:p>
          <a:p>
            <a:pPr lvl="1"/>
            <a:r>
              <a:rPr lang="en-US" sz="2400" dirty="0" smtClean="0"/>
              <a:t>It faithfully reflects the flow of execution of the graph of the designed experiment</a:t>
            </a:r>
          </a:p>
          <a:p>
            <a:pPr lvl="1"/>
            <a:r>
              <a:rPr lang="en-US" sz="2400" dirty="0" smtClean="0"/>
              <a:t>Modifications to this file affect the experiment!</a:t>
            </a:r>
            <a:r>
              <a:rPr lang="es-ES" sz="2400" dirty="0" smtClean="0">
                <a:sym typeface="Wingdings" pitchFamily="2" charset="2"/>
              </a:rPr>
              <a:t> </a:t>
            </a:r>
            <a:r>
              <a:rPr lang="en-US" sz="2400" dirty="0" smtClean="0">
                <a:sym typeface="Wingdings" pitchFamily="2" charset="2"/>
              </a:rPr>
              <a:t>We have control over what you can run or not, and even to parallelize it</a:t>
            </a:r>
            <a:endParaRPr lang="es-ES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algorithm to run is encoded as a </a:t>
            </a:r>
            <a:r>
              <a:rPr lang="en-US" b="1" dirty="0" smtClean="0"/>
              <a:t>separate</a:t>
            </a:r>
            <a:r>
              <a:rPr lang="en-US" dirty="0" smtClean="0"/>
              <a:t> JAR exe directory</a:t>
            </a:r>
          </a:p>
          <a:p>
            <a:r>
              <a:rPr lang="en-US" dirty="0" smtClean="0"/>
              <a:t>We can replace it with a newer version and our experiment is still valid</a:t>
            </a:r>
          </a:p>
          <a:p>
            <a:pPr lvl="1"/>
            <a:r>
              <a:rPr lang="en-US" dirty="0" smtClean="0"/>
              <a:t>We can use the JAR in individual tests out the experiments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JAR of an algorithm always receives a single parameter.</a:t>
            </a:r>
          </a:p>
          <a:p>
            <a:r>
              <a:rPr lang="en-US" dirty="0" smtClean="0"/>
              <a:t>This parameter is a path into a file in plain text which encodes the parameters and paths of the files of data necessary for the algorithm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line specifies the algorithm for which the parameter file is intended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32" y="2924944"/>
            <a:ext cx="89738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3528" y="3501008"/>
            <a:ext cx="1080120" cy="14401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807840"/>
          </a:xfrm>
        </p:spPr>
        <p:txBody>
          <a:bodyPr/>
          <a:lstStyle/>
          <a:p>
            <a:r>
              <a:rPr lang="en-US" sz="2400" dirty="0" smtClean="0"/>
              <a:t>The second line contains the input files</a:t>
            </a:r>
            <a:r>
              <a:rPr lang="es-ES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Training file “*tra.dat”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err="1" smtClean="0"/>
              <a:t>Validation</a:t>
            </a:r>
            <a:r>
              <a:rPr lang="es-ES" sz="2000" dirty="0" smtClean="0"/>
              <a:t> file “*tra.dat”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Test file “*tst.dat”</a:t>
            </a:r>
          </a:p>
          <a:p>
            <a:pPr lvl="1"/>
            <a:endParaRPr lang="en-GB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32" y="3861048"/>
            <a:ext cx="89738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3528" y="4005064"/>
            <a:ext cx="8820472" cy="14401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807840"/>
          </a:xfrm>
        </p:spPr>
        <p:txBody>
          <a:bodyPr/>
          <a:lstStyle/>
          <a:p>
            <a:r>
              <a:rPr lang="en-US" sz="2400" dirty="0" smtClean="0"/>
              <a:t>The second line contains the output files which should produce the algorithm</a:t>
            </a:r>
            <a:r>
              <a:rPr lang="es-ES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Training output file “.</a:t>
            </a:r>
            <a:r>
              <a:rPr lang="es-ES" sz="2000" dirty="0" err="1" smtClean="0"/>
              <a:t>tra</a:t>
            </a:r>
            <a:r>
              <a:rPr lang="es-ES" sz="2000" dirty="0" smtClean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Test output file “.</a:t>
            </a:r>
            <a:r>
              <a:rPr lang="es-ES" sz="2000" dirty="0" err="1" smtClean="0"/>
              <a:t>tst</a:t>
            </a:r>
            <a:r>
              <a:rPr lang="es-ES" sz="2000" dirty="0" smtClean="0"/>
              <a:t>”</a:t>
            </a:r>
          </a:p>
          <a:p>
            <a:pPr lvl="1"/>
            <a:endParaRPr lang="en-GB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32" y="3861048"/>
            <a:ext cx="89738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3528" y="4077072"/>
            <a:ext cx="8820472" cy="14401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807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a blank line follow the particular parameters of the algorithm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If there is a seed (stochastic algorithm) always is the first parameter </a:t>
            </a:r>
            <a:r>
              <a:rPr lang="es-ES" sz="1600" dirty="0" smtClean="0"/>
              <a:t>“</a:t>
            </a:r>
            <a:r>
              <a:rPr lang="es-ES" sz="1600" dirty="0" err="1" smtClean="0"/>
              <a:t>seed</a:t>
            </a:r>
            <a:r>
              <a:rPr lang="es-ES" sz="1600" dirty="0" smtClean="0"/>
              <a:t> = 56464511635156”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Then the rest of parameters follow</a:t>
            </a:r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32" y="3861048"/>
            <a:ext cx="89738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3528" y="4293096"/>
            <a:ext cx="2664296" cy="22322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KEEL description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68313" y="1557338"/>
            <a:ext cx="4535735" cy="42479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KEEL is a software written in Java that allows users to perform data mining experiments comprising different problems: regression, classification, clustering, mining patterns, etc...</a:t>
            </a:r>
          </a:p>
          <a:p>
            <a:r>
              <a:rPr lang="en-US" sz="2000" kern="0" dirty="0" smtClean="0"/>
              <a:t>KEEL can be used to evaluate the performance of techniques of the state-of-the-art and new proposals, since it provides the user with more than 400 different data mining algorithms.</a:t>
            </a: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FE786-EB30-4DFD-9340-ABD0BC797C8D}" type="slidenum">
              <a:rPr lang="es-ES" smtClean="0">
                <a:latin typeface="Arial Black" pitchFamily="34" charset="0"/>
              </a:rPr>
              <a:pPr eaLnBrk="1" hangingPunct="1"/>
              <a:t>3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5962770" y="4659388"/>
            <a:ext cx="188897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457200" indent="-457200" algn="ctr">
              <a:spcBef>
                <a:spcPts val="1150"/>
              </a:spcBef>
              <a:buClrTx/>
              <a:buSzTx/>
              <a:buFontTx/>
              <a:buNone/>
            </a:pPr>
            <a:r>
              <a:rPr lang="en-US" sz="1800" b="1" u="sng" dirty="0">
                <a:solidFill>
                  <a:srgbClr val="003366"/>
                </a:solidFill>
                <a:ea typeface="ヒラギノ明朝 ProN W3" pitchFamily="-65" charset="-128"/>
                <a:cs typeface="Tahoma" pitchFamily="34" charset="0"/>
                <a:sym typeface="Tahoma" pitchFamily="34" charset="0"/>
                <a:hlinkClick r:id="rId4"/>
              </a:rPr>
              <a:t>http://www.keel.es</a:t>
            </a:r>
            <a:endParaRPr lang="en-US" sz="1800" b="1" u="sng" dirty="0">
              <a:solidFill>
                <a:srgbClr val="003366"/>
              </a:solidFill>
              <a:ea typeface="ヒラギノ明朝 ProN W3" pitchFamily="-65" charset="-128"/>
              <a:cs typeface="Tahoma" pitchFamily="34" charset="0"/>
              <a:sym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7" y="1628800"/>
            <a:ext cx="3776604" cy="28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KEEL: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807840"/>
          </a:xfrm>
        </p:spPr>
        <p:txBody>
          <a:bodyPr/>
          <a:lstStyle/>
          <a:p>
            <a:r>
              <a:rPr lang="en-US" sz="2400" dirty="0" smtClean="0"/>
              <a:t>The meaning of parameters depends on each algorithm</a:t>
            </a:r>
            <a:r>
              <a:rPr lang="es-ES" sz="2400" dirty="0" smtClean="0"/>
              <a:t>!</a:t>
            </a:r>
          </a:p>
          <a:p>
            <a:pPr lvl="1"/>
            <a:r>
              <a:rPr lang="en-US" sz="2000" dirty="0" smtClean="0"/>
              <a:t>We specify their meaning in the window of design of experiments, which contains support for each algorithm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1714439" y="3140968"/>
            <a:ext cx="5112568" cy="3456384"/>
            <a:chOff x="1763688" y="3501008"/>
            <a:chExt cx="4839763" cy="3024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501008"/>
              <a:ext cx="4839763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763688" y="5733256"/>
              <a:ext cx="4824536" cy="64807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7 Flecha derecha"/>
          <p:cNvSpPr/>
          <p:nvPr/>
        </p:nvSpPr>
        <p:spPr>
          <a:xfrm>
            <a:off x="683568" y="5877272"/>
            <a:ext cx="1030871" cy="288032"/>
          </a:xfrm>
          <a:prstGeom prst="rightArrow">
            <a:avLst/>
          </a:prstGeom>
          <a:solidFill>
            <a:srgbClr val="FF0000">
              <a:alpha val="10000"/>
            </a:srgb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s-ES" dirty="0" smtClean="0"/>
              <a:t>KEEL Modules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540147" y="1628775"/>
            <a:ext cx="4464050" cy="24988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It also has the following additional modules</a:t>
            </a:r>
          </a:p>
          <a:p>
            <a:r>
              <a:rPr lang="en-US" sz="2800" dirty="0" smtClean="0"/>
              <a:t>Additional modules provide frameworks for private and known Data Mining problems.</a:t>
            </a:r>
            <a:endParaRPr lang="es-ES" sz="2800" dirty="0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D32E13-0867-48A3-BCAE-0CF1754839DA}" type="slidenum">
              <a:rPr lang="es-ES" smtClean="0">
                <a:latin typeface="Arial Black" pitchFamily="34" charset="0"/>
              </a:rPr>
              <a:pPr eaLnBrk="1" hangingPunct="1"/>
              <a:t>31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39750" y="4149725"/>
            <a:ext cx="7920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  <a:latin typeface="+mn-lt"/>
              </a:rPr>
              <a:t>Imbalanced Learning: </a:t>
            </a:r>
            <a:r>
              <a:rPr lang="en-US" sz="2200" kern="0" dirty="0" smtClean="0">
                <a:latin typeface="+mn-lt"/>
              </a:rPr>
              <a:t>Module to design experiments that deal with problems of unbalanced data</a:t>
            </a:r>
            <a:r>
              <a:rPr lang="es-ES" sz="2200" kern="0" dirty="0" smtClean="0">
                <a:latin typeface="+mn-lt"/>
              </a:rPr>
              <a:t>.</a:t>
            </a:r>
            <a:endParaRPr lang="es-ES" sz="2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  <a:latin typeface="+mn-lt"/>
              </a:rPr>
              <a:t>Non-Parametric Statistical Analysis: </a:t>
            </a:r>
            <a:r>
              <a:rPr lang="en-US" sz="2200" kern="0" dirty="0" smtClean="0">
                <a:latin typeface="+mn-lt"/>
              </a:rPr>
              <a:t>Module to contrast the results obtained in experiments using test non-parametric statistics</a:t>
            </a:r>
            <a:r>
              <a:rPr lang="es-ES" sz="2200" kern="0" dirty="0" smtClean="0">
                <a:latin typeface="+mn-lt"/>
              </a:rPr>
              <a:t>.</a:t>
            </a:r>
            <a:endParaRPr lang="es-ES" sz="2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</a:rPr>
              <a:t>Multiple Instance Learning: </a:t>
            </a:r>
            <a:r>
              <a:rPr lang="en-US" sz="2200" kern="0" dirty="0" smtClean="0"/>
              <a:t>Module to design experiments that deal with problems </a:t>
            </a:r>
            <a:r>
              <a:rPr lang="en-US" sz="2200" kern="0" dirty="0" err="1" smtClean="0"/>
              <a:t>multiinstancia</a:t>
            </a:r>
            <a:r>
              <a:rPr lang="es-ES" sz="2200" kern="0" dirty="0" smtClean="0">
                <a:latin typeface="+mn-lt"/>
              </a:rPr>
              <a:t>.</a:t>
            </a:r>
            <a:endParaRPr lang="es-ES" sz="2200" kern="0" dirty="0">
              <a:latin typeface="+mn-lt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3591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68313" y="1557338"/>
            <a:ext cx="8280400" cy="1150937"/>
          </a:xfrm>
        </p:spPr>
        <p:txBody>
          <a:bodyPr>
            <a:noAutofit/>
          </a:bodyPr>
          <a:lstStyle/>
          <a:p>
            <a:r>
              <a:rPr lang="en-US" sz="2400" dirty="0" smtClean="0"/>
              <a:t>KEEL has been used successfully in subjects of several international master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on data mining and machine learning.</a:t>
            </a:r>
            <a:endParaRPr lang="es-ES" sz="2400" dirty="0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E7943-F075-4EC6-9F29-1946CD42D003}" type="slidenum">
              <a:rPr lang="es-ES" smtClean="0">
                <a:latin typeface="Arial Black" pitchFamily="34" charset="0"/>
              </a:rPr>
              <a:pPr eaLnBrk="1" hangingPunct="1"/>
              <a:t>32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16213"/>
            <a:ext cx="72215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68313" y="4510087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With regard to the teaching of fuzzy systems, KEEL offers great potential because it has a wide range of algorithms and </a:t>
            </a:r>
            <a:r>
              <a:rPr lang="en-US" sz="2400" u="sng" kern="0" dirty="0" smtClean="0">
                <a:latin typeface="+mn-lt"/>
              </a:rPr>
              <a:t>preprocessing techniques</a:t>
            </a:r>
            <a:r>
              <a:rPr lang="en-US" sz="2400" kern="0" dirty="0" smtClean="0">
                <a:latin typeface="+mn-lt"/>
              </a:rPr>
              <a:t>.</a:t>
            </a:r>
            <a:endParaRPr lang="es-ES" sz="2400" kern="0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101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a version of the module of experiments aimed to show the most popular data mining techniques.</a:t>
            </a:r>
            <a:endParaRPr lang="es-ES" sz="2800" dirty="0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17179-0FD8-43BB-921D-5BD4883F17B4}" type="slidenum">
              <a:rPr lang="es-ES" smtClean="0">
                <a:latin typeface="Arial Black" pitchFamily="34" charset="0"/>
              </a:rPr>
              <a:pPr eaLnBrk="1" hangingPunct="1"/>
              <a:t>33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46088" y="29972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 smtClean="0">
                <a:latin typeface="+mn-lt"/>
              </a:rPr>
              <a:t>Design of experiments in the education module can be simply</a:t>
            </a:r>
            <a:r>
              <a:rPr lang="es-ES" sz="2800" kern="0" dirty="0" smtClean="0">
                <a:latin typeface="+mn-lt"/>
              </a:rPr>
              <a:t>: </a:t>
            </a:r>
            <a:endParaRPr lang="es-ES" sz="2800" kern="0" dirty="0">
              <a:latin typeface="+mn-lt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25876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827088" y="4221163"/>
            <a:ext cx="4105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1st step: choose the type of experiment and schema validation</a:t>
            </a:r>
            <a:r>
              <a:rPr lang="es-ES" sz="2400" kern="0" dirty="0" smtClean="0">
                <a:latin typeface="+mn-lt"/>
              </a:rPr>
              <a:t>.</a:t>
            </a:r>
            <a:endParaRPr lang="es-ES" sz="2400" kern="0" dirty="0">
              <a:latin typeface="+mn-lt"/>
            </a:endParaRPr>
          </a:p>
        </p:txBody>
      </p:sp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126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51291-2F1F-4AD2-B411-2E15BF038EFE}" type="slidenum">
              <a:rPr lang="es-ES" smtClean="0">
                <a:latin typeface="Arial Black" pitchFamily="34" charset="0"/>
              </a:rPr>
              <a:pPr eaLnBrk="1" hangingPunct="1"/>
              <a:t>34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611188" y="1773238"/>
            <a:ext cx="381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Step </a:t>
            </a:r>
            <a:r>
              <a:rPr lang="en-US" sz="2400" kern="0" dirty="0" smtClean="0">
                <a:latin typeface="+mn-lt"/>
              </a:rPr>
              <a:t>2 : select which data sets are going to be used.</a:t>
            </a:r>
            <a:endParaRPr lang="es-ES" sz="2400" kern="0" dirty="0">
              <a:latin typeface="+mn-lt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28860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2943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0" y="1773238"/>
            <a:ext cx="381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Step 3: choose the algorithms.</a:t>
            </a:r>
            <a:endParaRPr lang="es-ES" sz="2400" kern="0" dirty="0">
              <a:latin typeface="+mn-lt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331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667DC-BAF5-445C-BB00-A4018A011C10}" type="slidenum">
              <a:rPr lang="es-ES" smtClean="0">
                <a:latin typeface="Arial Black" pitchFamily="34" charset="0"/>
              </a:rPr>
              <a:pPr eaLnBrk="1" hangingPunct="1"/>
              <a:t>35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11188" y="1773238"/>
            <a:ext cx="7777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/>
              <a:t>Step </a:t>
            </a:r>
            <a:r>
              <a:rPr lang="en-US" sz="2400" kern="0" dirty="0" smtClean="0"/>
              <a:t>4: </a:t>
            </a:r>
            <a:r>
              <a:rPr lang="en-US" sz="2400" kern="0" dirty="0"/>
              <a:t>draw the graph of the experiment and set the parameters for each method</a:t>
            </a:r>
            <a:r>
              <a:rPr lang="es-ES" sz="2400" kern="0" dirty="0"/>
              <a:t>.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47752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4475"/>
            <a:ext cx="251936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4339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7338E-8A27-499E-B529-27CEA85087D1}" type="slidenum">
              <a:rPr lang="es-ES" smtClean="0">
                <a:latin typeface="Arial Black" pitchFamily="34" charset="0"/>
              </a:rPr>
              <a:pPr eaLnBrk="1" hangingPunct="1"/>
              <a:t>36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11188" y="1773238"/>
            <a:ext cx="7777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/>
              <a:t>Step </a:t>
            </a:r>
            <a:r>
              <a:rPr lang="en-US" sz="2400" kern="0" dirty="0" smtClean="0">
                <a:latin typeface="+mn-lt"/>
              </a:rPr>
              <a:t>5: run the experiment.</a:t>
            </a:r>
            <a:endParaRPr lang="es-ES" sz="2400" kern="0" dirty="0">
              <a:latin typeface="+mn-lt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7515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EB8D0B-C319-4B0C-AA42-BD587D2ACF63}" type="slidenum">
              <a:rPr lang="es-ES" smtClean="0">
                <a:latin typeface="Arial Black" pitchFamily="34" charset="0"/>
              </a:rPr>
              <a:pPr eaLnBrk="1" hangingPunct="1"/>
              <a:t>37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11188" y="1773238"/>
            <a:ext cx="7777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/>
              <a:t>Step </a:t>
            </a:r>
            <a:r>
              <a:rPr lang="es-ES" sz="2400" kern="0" dirty="0" smtClean="0">
                <a:latin typeface="+mn-lt"/>
              </a:rPr>
              <a:t>6: </a:t>
            </a:r>
            <a:r>
              <a:rPr lang="es-ES" sz="2400" kern="0" dirty="0" err="1" smtClean="0">
                <a:latin typeface="+mn-lt"/>
              </a:rPr>
              <a:t>obtain</a:t>
            </a:r>
            <a:r>
              <a:rPr lang="es-ES" sz="2400" kern="0" dirty="0" smtClean="0">
                <a:latin typeface="+mn-lt"/>
              </a:rPr>
              <a:t> </a:t>
            </a:r>
            <a:r>
              <a:rPr lang="es-ES" sz="2400" kern="0" dirty="0" err="1" smtClean="0">
                <a:latin typeface="+mn-lt"/>
              </a:rPr>
              <a:t>the</a:t>
            </a:r>
            <a:r>
              <a:rPr lang="es-ES" sz="2400" kern="0" dirty="0" smtClean="0">
                <a:latin typeface="+mn-lt"/>
              </a:rPr>
              <a:t> </a:t>
            </a:r>
            <a:r>
              <a:rPr lang="es-ES" sz="2400" kern="0" dirty="0" err="1" smtClean="0">
                <a:latin typeface="+mn-lt"/>
              </a:rPr>
              <a:t>results</a:t>
            </a:r>
            <a:r>
              <a:rPr lang="es-ES" sz="2400" kern="0" dirty="0" smtClean="0">
                <a:latin typeface="+mn-lt"/>
              </a:rPr>
              <a:t>.</a:t>
            </a:r>
            <a:endParaRPr lang="es-ES" sz="2400" kern="0" dirty="0">
              <a:latin typeface="+mn-lt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133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9D452C-4C54-48A2-8991-25876909149F}" type="slidenum">
              <a:rPr lang="es-ES" smtClean="0">
                <a:latin typeface="Arial Black" pitchFamily="34" charset="0"/>
              </a:rPr>
              <a:pPr eaLnBrk="1" hangingPunct="1"/>
              <a:t>38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11188" y="1773238"/>
            <a:ext cx="7848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/>
              <a:t>Step </a:t>
            </a:r>
            <a:r>
              <a:rPr lang="en-US" sz="2400" kern="0" dirty="0" smtClean="0">
                <a:latin typeface="+mn-lt"/>
              </a:rPr>
              <a:t>7: analyze the generated models</a:t>
            </a:r>
            <a:endParaRPr lang="es-ES" sz="2400" kern="0" dirty="0">
              <a:latin typeface="+mn-lt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3311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684213" y="2420938"/>
            <a:ext cx="381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Decision tree</a:t>
            </a:r>
            <a:endParaRPr lang="en-US" sz="2400" kern="0" dirty="0">
              <a:latin typeface="+mn-lt"/>
            </a:endParaRPr>
          </a:p>
        </p:txBody>
      </p:sp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797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Conector recto"/>
          <p:cNvCxnSpPr/>
          <p:nvPr/>
        </p:nvCxnSpPr>
        <p:spPr>
          <a:xfrm flipH="1">
            <a:off x="827088" y="5732463"/>
            <a:ext cx="3600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827088" y="4437063"/>
            <a:ext cx="3600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132138" y="4437063"/>
            <a:ext cx="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Module</a:t>
            </a: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B11ABC-BFDA-48B8-A999-F2C626B14903}" type="slidenum">
              <a:rPr lang="es-ES" smtClean="0">
                <a:latin typeface="Arial Black" pitchFamily="34" charset="0"/>
              </a:rPr>
              <a:pPr eaLnBrk="1" hangingPunct="1"/>
              <a:t>39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02175"/>
            <a:ext cx="64801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693863"/>
            <a:ext cx="12668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5938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611188" y="2565400"/>
            <a:ext cx="38163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n"/>
              <a:defRPr/>
            </a:pPr>
            <a:r>
              <a:rPr lang="es-ES" sz="2400" kern="0" dirty="0" err="1" smtClean="0">
                <a:latin typeface="+mn-lt"/>
              </a:rPr>
              <a:t>Fuzzy</a:t>
            </a:r>
            <a:r>
              <a:rPr lang="es-ES" sz="2400" kern="0" dirty="0" smtClean="0">
                <a:latin typeface="+mn-lt"/>
              </a:rPr>
              <a:t> Rule Base </a:t>
            </a:r>
            <a:r>
              <a:rPr lang="es-ES" sz="2400" kern="0" dirty="0" err="1" smtClean="0">
                <a:latin typeface="+mn-lt"/>
              </a:rPr>
              <a:t>System</a:t>
            </a:r>
            <a:endParaRPr lang="es-E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KEEL description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68313" y="1557338"/>
            <a:ext cx="8280400" cy="230371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It includes a large library of evolutionary algorithms for MD and simplifies integration with preprocessing techniques</a:t>
            </a:r>
          </a:p>
          <a:p>
            <a:r>
              <a:rPr lang="en-US" sz="2200" kern="0" dirty="0" smtClean="0">
                <a:latin typeface="+mn-lt"/>
              </a:rPr>
              <a:t>It incorporates statistical tools for comparative</a:t>
            </a:r>
            <a:endParaRPr lang="es-ES" sz="2200" kern="0" dirty="0" smtClean="0">
              <a:latin typeface="+mn-lt"/>
            </a:endParaRPr>
          </a:p>
          <a:p>
            <a:r>
              <a:rPr lang="en-US" sz="2200" dirty="0" smtClean="0"/>
              <a:t>It is implemented entirely in Java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interoperability between platforms</a:t>
            </a:r>
            <a:endParaRPr lang="es-ES" sz="2200" kern="0" dirty="0" smtClean="0">
              <a:latin typeface="+mn-lt"/>
            </a:endParaRPr>
          </a:p>
          <a:p>
            <a:r>
              <a:rPr lang="en-US" sz="2200" kern="0" dirty="0" smtClean="0">
                <a:latin typeface="+mn-lt"/>
              </a:rPr>
              <a:t>KEEL is distributed as free software (GPL license v3).</a:t>
            </a:r>
            <a:endParaRPr lang="es-ES" sz="2200" kern="0" dirty="0" smtClean="0">
              <a:latin typeface="+mn-lt"/>
            </a:endParaRPr>
          </a:p>
          <a:p>
            <a:endParaRPr lang="es-ES" sz="2200" dirty="0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FE786-EB30-4DFD-9340-ABD0BC797C8D}" type="slidenum">
              <a:rPr lang="es-ES" smtClean="0">
                <a:latin typeface="Arial Black" pitchFamily="34" charset="0"/>
              </a:rPr>
              <a:pPr eaLnBrk="1" hangingPunct="1"/>
              <a:t>4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55613" y="3921125"/>
            <a:ext cx="8293100" cy="73818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400"/>
              <a:t>J. Alcalá-Fdez, L. Sánchez, S. García, M.J. del Jesus, S. Ventura, J.M. Garrell, J. Otero, C. Romero, J. Bacardit, V.M. Rivas, J.C. Fernández, F. Herrera. KEEL: A Software Tool to Assess Evolutionary Algorithms to Data Mining Problems. Soft Computing 13:3 (2009) 307-318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455613" y="4803775"/>
            <a:ext cx="8293100" cy="73818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400"/>
              <a:t>J. Alcalá-Fdez, A. Fernandez, J. Luengo, J. Derrac, S. García, L. Sánchez, F. Herrera. KEEL Data-Mining Software Tool: Data Set Repository, Integration of Algorithms and Experimental Analysis Framework.  Journal of Multiple-Valued Logic and Soft Computing 17:2-3 (2011) 255-287.</a:t>
            </a:r>
          </a:p>
        </p:txBody>
      </p:sp>
    </p:spTree>
    <p:extLst>
      <p:ext uri="{BB962C8B-B14F-4D97-AF65-F5344CB8AC3E}">
        <p14:creationId xmlns:p14="http://schemas.microsoft.com/office/powerpoint/2010/main" val="24820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of New Algorithms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9437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Unicode MS" pitchFamily="34" charset="-128"/>
              </a:rPr>
              <a:t>List of details to take into account before codifying a method for KEEL:</a:t>
            </a:r>
            <a:endParaRPr lang="es-ES" sz="1800" dirty="0" smtClean="0">
              <a:latin typeface="Arial Unicode MS" pitchFamily="34" charset="-128"/>
            </a:endParaRP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35263" y="2924944"/>
            <a:ext cx="6408737" cy="34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programming language used is Java.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parameters are read from a single file, which includes: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name of the algorithm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path of the input and output files</a:t>
            </a:r>
          </a:p>
          <a:p>
            <a:pPr marL="8382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List of parameter’s values for the algorithm.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1667770" cy="3456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of New Algorithms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59992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r>
              <a:rPr lang="en-US" sz="2000" dirty="0" smtClean="0"/>
              <a:t>The input data-sets follow the KEEL format that extends the ARFF format by completing the header with more information about the attributes.</a:t>
            </a:r>
          </a:p>
          <a:p>
            <a:pPr marL="457200" indent="-4572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r>
              <a:rPr lang="en-US" sz="2000" dirty="0" smtClean="0"/>
              <a:t>The output format consists of:</a:t>
            </a:r>
          </a:p>
          <a:p>
            <a:pPr marL="457200" indent="-4572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endParaRPr lang="en-US" sz="1000" dirty="0" smtClean="0"/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dirty="0" smtClean="0"/>
              <a:t>A header, which follows the same scheme as the input data</a:t>
            </a: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dirty="0" smtClean="0"/>
              <a:t>Two columns with the output values for each example separated with a white space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1259632" y="4509120"/>
          <a:ext cx="2592388" cy="1285875"/>
        </p:xfrm>
        <a:graphic>
          <a:graphicData uri="http://schemas.openxmlformats.org/drawingml/2006/table">
            <a:tbl>
              <a:tblPr/>
              <a:tblGrid>
                <a:gridCol w="865188"/>
                <a:gridCol w="796925"/>
                <a:gridCol w="930275"/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Unicode MS" pitchFamily="34" charset="-128"/>
                        </a:rPr>
                        <a:t>Examples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Unicode MS" pitchFamily="34" charset="-128"/>
                        </a:rPr>
                        <a:t>Pedicted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Unicode MS" pitchFamily="34" charset="-128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4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Unicode MS" pitchFamily="34" charset="-128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 Unicode MS" pitchFamily="34" charset="-128"/>
                        </a:rPr>
                        <a:t>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4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1.9, 3.5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Yellow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0.5, 9.1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Blue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</a:rPr>
                        <a:t>Blue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579220" y="4499595"/>
            <a:ext cx="23764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1200" b="1">
                <a:latin typeface="Arial Unicode MS" pitchFamily="34" charset="-128"/>
              </a:rPr>
              <a:t>@relacion </a:t>
            </a:r>
            <a:r>
              <a:rPr lang="en-US" sz="1200">
                <a:latin typeface="Arial Unicode MS" pitchFamily="34" charset="-128"/>
              </a:rPr>
              <a:t>furniture </a:t>
            </a:r>
          </a:p>
          <a:p>
            <a:pPr marL="457200" indent="-457200">
              <a:spcBef>
                <a:spcPct val="20000"/>
              </a:spcBef>
            </a:pPr>
            <a:r>
              <a:rPr lang="en-US" sz="1200" b="1">
                <a:latin typeface="Arial Unicode MS" pitchFamily="34" charset="-128"/>
              </a:rPr>
              <a:t>@attribute </a:t>
            </a:r>
            <a:r>
              <a:rPr lang="en-US" sz="1200">
                <a:latin typeface="Arial Unicode MS" pitchFamily="34" charset="-128"/>
              </a:rPr>
              <a:t>height </a:t>
            </a:r>
            <a:r>
              <a:rPr lang="en-US" sz="1200" b="1">
                <a:latin typeface="Arial Unicode MS" pitchFamily="34" charset="-128"/>
              </a:rPr>
              <a:t>real </a:t>
            </a:r>
            <a:r>
              <a:rPr lang="en-US" sz="1200">
                <a:latin typeface="Arial Unicode MS" pitchFamily="34" charset="-128"/>
              </a:rPr>
              <a:t>[1</a:t>
            </a:r>
            <a:r>
              <a:rPr lang="en-US" sz="1200" b="1">
                <a:latin typeface="Arial Unicode MS" pitchFamily="34" charset="-128"/>
              </a:rPr>
              <a:t>, </a:t>
            </a:r>
            <a:r>
              <a:rPr lang="en-US" sz="1200">
                <a:latin typeface="Arial Unicode MS" pitchFamily="34" charset="-128"/>
              </a:rPr>
              <a:t>10] </a:t>
            </a:r>
          </a:p>
          <a:p>
            <a:pPr marL="457200" indent="-457200">
              <a:spcBef>
                <a:spcPct val="20000"/>
              </a:spcBef>
            </a:pPr>
            <a:r>
              <a:rPr lang="en-US" sz="1200" b="1">
                <a:latin typeface="Arial Unicode MS" pitchFamily="34" charset="-128"/>
              </a:rPr>
              <a:t>@attribute </a:t>
            </a:r>
            <a:r>
              <a:rPr lang="en-US" sz="1200">
                <a:latin typeface="Arial Unicode MS" pitchFamily="34" charset="-128"/>
              </a:rPr>
              <a:t>width </a:t>
            </a:r>
            <a:r>
              <a:rPr lang="en-US" sz="1200" b="1">
                <a:latin typeface="Arial Unicode MS" pitchFamily="34" charset="-128"/>
              </a:rPr>
              <a:t>real </a:t>
            </a:r>
            <a:r>
              <a:rPr lang="en-US" sz="1200">
                <a:latin typeface="Arial Unicode MS" pitchFamily="34" charset="-128"/>
              </a:rPr>
              <a:t>[1</a:t>
            </a:r>
            <a:r>
              <a:rPr lang="en-US" sz="1200" b="1">
                <a:latin typeface="Arial Unicode MS" pitchFamily="34" charset="-128"/>
              </a:rPr>
              <a:t>, </a:t>
            </a:r>
            <a:r>
              <a:rPr lang="en-US" sz="1200">
                <a:latin typeface="Arial Unicode MS" pitchFamily="34" charset="-128"/>
              </a:rPr>
              <a:t>10] </a:t>
            </a:r>
          </a:p>
          <a:p>
            <a:pPr marL="457200" indent="-457200">
              <a:spcBef>
                <a:spcPct val="20000"/>
              </a:spcBef>
            </a:pPr>
            <a:r>
              <a:rPr lang="en-US" sz="1200" b="1">
                <a:latin typeface="Arial Unicode MS" pitchFamily="34" charset="-128"/>
              </a:rPr>
              <a:t>@data</a:t>
            </a:r>
            <a:endParaRPr lang="en-US" sz="120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1200">
                <a:latin typeface="Arial Unicode MS" pitchFamily="34" charset="-128"/>
              </a:rPr>
              <a:t>Red Yelow</a:t>
            </a:r>
          </a:p>
          <a:p>
            <a:pPr marL="457200" indent="-457200">
              <a:spcBef>
                <a:spcPct val="20000"/>
              </a:spcBef>
            </a:pPr>
            <a:r>
              <a:rPr lang="en-US" sz="1200">
                <a:latin typeface="Arial Unicode MS" pitchFamily="34" charset="-128"/>
              </a:rPr>
              <a:t>Blue Blue</a:t>
            </a: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4518770" y="4940920"/>
            <a:ext cx="596900" cy="342900"/>
          </a:xfrm>
          <a:prstGeom prst="rightArrow">
            <a:avLst>
              <a:gd name="adj1" fmla="val 37083"/>
              <a:gd name="adj2" fmla="val 10823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23528" y="5877272"/>
            <a:ext cx="8594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   http://www.keel.es/documents/KeelReferenceManualV1.0.pdf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of New Algorithms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SzTx/>
            </a:pPr>
            <a:r>
              <a:rPr lang="en-US" sz="1800" dirty="0" smtClean="0"/>
              <a:t>The KEEL development team have created </a:t>
            </a:r>
            <a:r>
              <a:rPr lang="en-US" sz="1800" dirty="0" smtClean="0">
                <a:solidFill>
                  <a:schemeClr val="folHlink"/>
                </a:solidFill>
              </a:rPr>
              <a:t>a simple template</a:t>
            </a:r>
            <a:r>
              <a:rPr lang="en-US" sz="1800" dirty="0" smtClean="0"/>
              <a:t> that manages </a:t>
            </a:r>
            <a:r>
              <a:rPr lang="en-US" sz="1800" dirty="0" smtClean="0">
                <a:solidFill>
                  <a:schemeClr val="folHlink"/>
                </a:solidFill>
              </a:rPr>
              <a:t>all these features</a:t>
            </a:r>
            <a:r>
              <a:rPr lang="en-US" sz="2000" dirty="0" smtClean="0"/>
              <a:t>.</a:t>
            </a:r>
          </a:p>
          <a:p>
            <a:pPr marL="457200" indent="-457200">
              <a:lnSpc>
                <a:spcPct val="90000"/>
              </a:lnSpc>
              <a:buSzTx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SzTx/>
            </a:pPr>
            <a:r>
              <a:rPr lang="en-US" sz="1800" dirty="0" smtClean="0"/>
              <a:t>KEEL template includes </a:t>
            </a:r>
            <a:r>
              <a:rPr lang="en-US" sz="1800" dirty="0" smtClean="0">
                <a:solidFill>
                  <a:schemeClr val="folHlink"/>
                </a:solidFill>
              </a:rPr>
              <a:t>four classes</a:t>
            </a:r>
            <a:r>
              <a:rPr lang="en-US" sz="2000" dirty="0" smtClean="0"/>
              <a:t>:</a:t>
            </a:r>
          </a:p>
          <a:p>
            <a:pPr marL="457200" indent="-457200">
              <a:lnSpc>
                <a:spcPct val="90000"/>
              </a:lnSpc>
              <a:buSzTx/>
            </a:pPr>
            <a:endParaRPr lang="en-US" sz="1000" dirty="0" smtClean="0"/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b="1" dirty="0" smtClean="0">
                <a:solidFill>
                  <a:srgbClr val="0070C0"/>
                </a:solidFill>
              </a:rPr>
              <a:t>Main</a:t>
            </a:r>
            <a:r>
              <a:rPr lang="en-US" sz="1600" dirty="0" smtClean="0"/>
              <a:t>: This class contains the main instructions for launching the algorithm.</a:t>
            </a:r>
          </a:p>
          <a:p>
            <a:pPr marL="838200" lvl="1" indent="-381000">
              <a:lnSpc>
                <a:spcPct val="90000"/>
              </a:lnSpc>
              <a:buSzTx/>
            </a:pPr>
            <a:endParaRPr lang="en-US" sz="1600" dirty="0" smtClean="0">
              <a:solidFill>
                <a:schemeClr val="folHlink"/>
              </a:solidFill>
            </a:endParaRP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b="1" dirty="0" err="1" smtClean="0">
                <a:solidFill>
                  <a:srgbClr val="0070C0"/>
                </a:solidFill>
              </a:rPr>
              <a:t>ParseParameters</a:t>
            </a:r>
            <a:r>
              <a:rPr lang="en-US" sz="1600" dirty="0" smtClean="0"/>
              <a:t>: This class manages all the parameters.</a:t>
            </a:r>
          </a:p>
          <a:p>
            <a:pPr marL="838200" lvl="1" indent="-381000">
              <a:lnSpc>
                <a:spcPct val="90000"/>
              </a:lnSpc>
              <a:buSzTx/>
            </a:pPr>
            <a:endParaRPr lang="en-US" sz="1600" dirty="0" smtClean="0">
              <a:solidFill>
                <a:schemeClr val="folHlink"/>
              </a:solidFill>
            </a:endParaRP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b="1" dirty="0" err="1" smtClean="0">
                <a:solidFill>
                  <a:srgbClr val="0070C0"/>
                </a:solidFill>
              </a:rPr>
              <a:t>myDataset</a:t>
            </a:r>
            <a:r>
              <a:rPr lang="en-US" sz="1600" dirty="0" smtClean="0"/>
              <a:t>: This class is an interface between the classes of the API dataset and the algorithm.</a:t>
            </a:r>
          </a:p>
          <a:p>
            <a:pPr marL="838200" lvl="1" indent="-381000">
              <a:lnSpc>
                <a:spcPct val="90000"/>
              </a:lnSpc>
              <a:buSzTx/>
            </a:pPr>
            <a:endParaRPr lang="en-US" sz="1600" dirty="0" smtClean="0">
              <a:solidFill>
                <a:schemeClr val="folHlink"/>
              </a:solidFill>
            </a:endParaRPr>
          </a:p>
          <a:p>
            <a:pPr marL="838200" lvl="1" indent="-381000">
              <a:lnSpc>
                <a:spcPct val="90000"/>
              </a:lnSpc>
              <a:buSzTx/>
            </a:pPr>
            <a:r>
              <a:rPr lang="en-US" sz="1600" b="1" dirty="0" smtClean="0">
                <a:solidFill>
                  <a:srgbClr val="0070C0"/>
                </a:solidFill>
              </a:rPr>
              <a:t>Algorithm</a:t>
            </a:r>
            <a:r>
              <a:rPr lang="en-US" sz="1600" dirty="0" smtClean="0"/>
              <a:t>: This class is devoted to store the main variables of the algorithm and to call the different procedures for the learning stage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169863" y="5805488"/>
            <a:ext cx="8594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  <a:hlinkClick r:id="rId2"/>
              </a:rPr>
              <a:t>http://www.keel.es/software/KEEL_template.zip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example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 have selected one classical and simple method, the Chi et al.'s rule learning procedure.</a:t>
            </a:r>
            <a:endParaRPr lang="es-ES" sz="2800" dirty="0" smtClean="0"/>
          </a:p>
          <a:p>
            <a:endParaRPr lang="es-ES" sz="2800" dirty="0" smtClean="0"/>
          </a:p>
          <a:p>
            <a:r>
              <a:rPr lang="es-ES" sz="2800" b="1" dirty="0" err="1" smtClean="0"/>
              <a:t>Neither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Main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ParseParameters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myDataset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classes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need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modified</a:t>
            </a:r>
            <a:r>
              <a:rPr lang="es-ES" sz="2800" dirty="0" smtClean="0"/>
              <a:t>. </a:t>
            </a:r>
          </a:p>
          <a:p>
            <a:endParaRPr lang="es-ES" sz="2800" dirty="0" smtClean="0"/>
          </a:p>
          <a:p>
            <a:r>
              <a:rPr lang="es-ES" sz="2800" dirty="0" err="1" smtClean="0"/>
              <a:t>We</a:t>
            </a:r>
            <a:r>
              <a:rPr lang="es-ES" sz="2800" dirty="0" smtClean="0"/>
              <a:t> </a:t>
            </a:r>
            <a:r>
              <a:rPr lang="es-ES" sz="2800" dirty="0" err="1" smtClean="0"/>
              <a:t>need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only</a:t>
            </a:r>
            <a:r>
              <a:rPr lang="es-ES" sz="2800" dirty="0" smtClean="0"/>
              <a:t> </a:t>
            </a:r>
            <a:r>
              <a:rPr lang="es-ES" sz="2800" dirty="0" err="1" smtClean="0"/>
              <a:t>focus</a:t>
            </a:r>
            <a:r>
              <a:rPr lang="es-ES" sz="2800" dirty="0" smtClean="0"/>
              <a:t> </a:t>
            </a:r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effort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Algorithm</a:t>
            </a:r>
            <a:r>
              <a:rPr lang="es-ES" sz="2800" dirty="0" smtClean="0"/>
              <a:t> </a:t>
            </a:r>
            <a:r>
              <a:rPr lang="es-ES" sz="2800" dirty="0" err="1" smtClean="0"/>
              <a:t>class</a:t>
            </a:r>
            <a:r>
              <a:rPr lang="es-ES" sz="2800" dirty="0" smtClean="0"/>
              <a:t>.</a:t>
            </a:r>
          </a:p>
          <a:p>
            <a:endParaRPr lang="en-GB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example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59768"/>
          </a:xfrm>
        </p:spPr>
        <p:txBody>
          <a:bodyPr/>
          <a:lstStyle/>
          <a:p>
            <a:pPr marL="457200" indent="-457200"/>
            <a:r>
              <a:rPr lang="en-GB" sz="1800" dirty="0" smtClean="0"/>
              <a:t>3 steps:</a:t>
            </a:r>
          </a:p>
          <a:p>
            <a:pPr marL="457200" indent="-457200">
              <a:buNone/>
            </a:pPr>
            <a:endParaRPr lang="en-GB" sz="600" b="1" dirty="0" smtClean="0"/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en-US" sz="1600" dirty="0" smtClean="0"/>
              <a:t>Store all the parameter’s values within the constructor of the algorithm</a:t>
            </a:r>
            <a:endParaRPr lang="es-ES" sz="1600" dirty="0" smtClean="0"/>
          </a:p>
          <a:p>
            <a:endParaRPr lang="en-GB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8175" y="2420938"/>
            <a:ext cx="6191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s-ES" sz="1100" dirty="0" err="1">
                <a:latin typeface="CMTT8" charset="0"/>
              </a:rPr>
              <a:t>public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Fuzzy_Chi</a:t>
            </a:r>
            <a:r>
              <a:rPr lang="es-ES" sz="1100" dirty="0">
                <a:latin typeface="CMTT8" charset="0"/>
              </a:rPr>
              <a:t>(</a:t>
            </a:r>
            <a:r>
              <a:rPr lang="es-ES" sz="1100" dirty="0" err="1">
                <a:latin typeface="CMTT8" charset="0"/>
              </a:rPr>
              <a:t>parseParameters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parameters</a:t>
            </a:r>
            <a:r>
              <a:rPr lang="es-ES" sz="1100" dirty="0">
                <a:latin typeface="CMTT8" charset="0"/>
              </a:rPr>
              <a:t>) </a:t>
            </a:r>
            <a:r>
              <a:rPr lang="es-ES" sz="1100" dirty="0">
                <a:latin typeface="CMSY7" charset="0"/>
              </a:rPr>
              <a:t>f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 err="1">
                <a:latin typeface="CMTT8" charset="0"/>
              </a:rPr>
              <a:t>train</a:t>
            </a:r>
            <a:r>
              <a:rPr lang="es-ES" sz="1100" dirty="0">
                <a:latin typeface="CMTT8" charset="0"/>
              </a:rPr>
              <a:t> = new </a:t>
            </a:r>
            <a:r>
              <a:rPr lang="es-ES" sz="1100" dirty="0" err="1">
                <a:latin typeface="CMTT8" charset="0"/>
              </a:rPr>
              <a:t>myDataset</a:t>
            </a:r>
            <a:r>
              <a:rPr lang="es-ES" sz="1100" dirty="0">
                <a:latin typeface="CMTT8" charset="0"/>
              </a:rPr>
              <a:t>(); val = new </a:t>
            </a:r>
            <a:r>
              <a:rPr lang="es-ES" sz="1100" dirty="0" err="1">
                <a:latin typeface="CMTT8" charset="0"/>
              </a:rPr>
              <a:t>myDataset</a:t>
            </a:r>
            <a:r>
              <a:rPr lang="es-ES" sz="1100" dirty="0">
                <a:latin typeface="CMTT8" charset="0"/>
              </a:rPr>
              <a:t>(); test = new </a:t>
            </a:r>
            <a:r>
              <a:rPr lang="es-ES" sz="1100" dirty="0" err="1">
                <a:latin typeface="CMTT8" charset="0"/>
              </a:rPr>
              <a:t>myDataset</a:t>
            </a:r>
            <a:r>
              <a:rPr lang="es-ES" sz="1100" dirty="0">
                <a:latin typeface="CMTT8" charset="0"/>
              </a:rPr>
              <a:t>();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try </a:t>
            </a:r>
            <a:r>
              <a:rPr lang="es-ES" sz="1100" dirty="0">
                <a:latin typeface="CMSY7" charset="0"/>
              </a:rPr>
              <a:t>{ </a:t>
            </a:r>
            <a:r>
              <a:rPr lang="es-ES" sz="1100" dirty="0" err="1">
                <a:latin typeface="CMTT8" charset="0"/>
              </a:rPr>
              <a:t>System.out.println</a:t>
            </a:r>
            <a:r>
              <a:rPr lang="es-ES" sz="1100" dirty="0">
                <a:latin typeface="CMTT8" charset="0"/>
              </a:rPr>
              <a:t>("</a:t>
            </a:r>
            <a:r>
              <a:rPr lang="es-ES" sz="1100" dirty="0" err="1">
                <a:latin typeface="CMSY7" charset="0"/>
              </a:rPr>
              <a:t>n</a:t>
            </a:r>
            <a:r>
              <a:rPr lang="es-ES" sz="1100" dirty="0" err="1">
                <a:latin typeface="CMTT8" charset="0"/>
              </a:rPr>
              <a:t>nReading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training set: " + </a:t>
            </a:r>
            <a:r>
              <a:rPr lang="es-ES" sz="1100" dirty="0" err="1">
                <a:latin typeface="CMTT8" charset="0"/>
              </a:rPr>
              <a:t>parameters.getTrainingInputFile</a:t>
            </a:r>
            <a:r>
              <a:rPr lang="es-ES" sz="11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train.readClassificationSet</a:t>
            </a:r>
            <a:r>
              <a:rPr lang="es-ES" sz="1100" dirty="0">
                <a:latin typeface="CMTT8" charset="0"/>
              </a:rPr>
              <a:t>(</a:t>
            </a:r>
            <a:r>
              <a:rPr lang="es-ES" sz="1100" dirty="0" err="1">
                <a:latin typeface="CMTT8" charset="0"/>
              </a:rPr>
              <a:t>parameters.getTrainingInputFile</a:t>
            </a:r>
            <a:r>
              <a:rPr lang="es-ES" sz="1100" dirty="0">
                <a:latin typeface="CMTT8" charset="0"/>
              </a:rPr>
              <a:t>(), true);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System.out.println</a:t>
            </a:r>
            <a:r>
              <a:rPr lang="es-ES" sz="1100" dirty="0">
                <a:latin typeface="CMTT8" charset="0"/>
              </a:rPr>
              <a:t>("</a:t>
            </a:r>
            <a:r>
              <a:rPr lang="es-ES" sz="1100" dirty="0" err="1">
                <a:latin typeface="CMSY7" charset="0"/>
              </a:rPr>
              <a:t>n</a:t>
            </a:r>
            <a:r>
              <a:rPr lang="es-ES" sz="1100" dirty="0" err="1">
                <a:latin typeface="CMTT8" charset="0"/>
              </a:rPr>
              <a:t>nReading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validation</a:t>
            </a:r>
            <a:r>
              <a:rPr lang="es-ES" sz="1100" dirty="0">
                <a:latin typeface="CMTT8" charset="0"/>
              </a:rPr>
              <a:t> set: " + </a:t>
            </a:r>
            <a:r>
              <a:rPr lang="es-ES" sz="1100" dirty="0" err="1">
                <a:latin typeface="CMTT8" charset="0"/>
              </a:rPr>
              <a:t>parameters.getValidationInputFile</a:t>
            </a:r>
            <a:r>
              <a:rPr lang="es-ES" sz="11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val.readClassificationSet</a:t>
            </a:r>
            <a:r>
              <a:rPr lang="es-ES" sz="1100" dirty="0">
                <a:latin typeface="CMTT8" charset="0"/>
              </a:rPr>
              <a:t>(</a:t>
            </a:r>
            <a:r>
              <a:rPr lang="es-ES" sz="1100" dirty="0" err="1">
                <a:latin typeface="CMTT8" charset="0"/>
              </a:rPr>
              <a:t>parameters.getValidationInputFile</a:t>
            </a:r>
            <a:r>
              <a:rPr lang="es-ES" sz="1100" dirty="0">
                <a:latin typeface="CMTT8" charset="0"/>
              </a:rPr>
              <a:t>(), false);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System.out.println</a:t>
            </a:r>
            <a:r>
              <a:rPr lang="es-ES" sz="1100" dirty="0">
                <a:latin typeface="CMTT8" charset="0"/>
              </a:rPr>
              <a:t>("</a:t>
            </a:r>
            <a:r>
              <a:rPr lang="es-ES" sz="1100" dirty="0" err="1">
                <a:latin typeface="CMSY7" charset="0"/>
              </a:rPr>
              <a:t>n</a:t>
            </a:r>
            <a:r>
              <a:rPr lang="es-ES" sz="1100" dirty="0" err="1">
                <a:latin typeface="CMTT8" charset="0"/>
              </a:rPr>
              <a:t>nReading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test set: " + </a:t>
            </a:r>
            <a:r>
              <a:rPr lang="es-ES" sz="1100" dirty="0" err="1">
                <a:latin typeface="CMTT8" charset="0"/>
              </a:rPr>
              <a:t>parameters.getTestInputFile</a:t>
            </a:r>
            <a:r>
              <a:rPr lang="es-ES" sz="11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test.readClassificationSet</a:t>
            </a:r>
            <a:r>
              <a:rPr lang="es-ES" sz="1100" dirty="0">
                <a:latin typeface="CMTT8" charset="0"/>
              </a:rPr>
              <a:t>(</a:t>
            </a:r>
            <a:r>
              <a:rPr lang="es-ES" sz="1100" dirty="0" err="1">
                <a:latin typeface="CMTT8" charset="0"/>
              </a:rPr>
              <a:t>parameters.getTestInputFile</a:t>
            </a:r>
            <a:r>
              <a:rPr lang="es-ES" sz="1100" dirty="0">
                <a:latin typeface="CMTT8" charset="0"/>
              </a:rPr>
              <a:t>(), false);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SY7" charset="0"/>
              </a:rPr>
              <a:t>} 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catch (</a:t>
            </a:r>
            <a:r>
              <a:rPr lang="es-ES" sz="1100" dirty="0" err="1">
                <a:latin typeface="CMTT8" charset="0"/>
              </a:rPr>
              <a:t>IOException</a:t>
            </a:r>
            <a:r>
              <a:rPr lang="es-ES" sz="1100" dirty="0">
                <a:latin typeface="CMTT8" charset="0"/>
              </a:rPr>
              <a:t> e) </a:t>
            </a:r>
            <a:r>
              <a:rPr lang="es-ES" sz="1100" dirty="0">
                <a:latin typeface="CMSY7" charset="0"/>
              </a:rPr>
              <a:t>{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System.err.println</a:t>
            </a:r>
            <a:r>
              <a:rPr lang="es-ES" sz="1100" dirty="0">
                <a:latin typeface="CMTT8" charset="0"/>
              </a:rPr>
              <a:t>( "</a:t>
            </a:r>
            <a:r>
              <a:rPr lang="es-ES" sz="1100" dirty="0" err="1">
                <a:latin typeface="CMTT8" charset="0"/>
              </a:rPr>
              <a:t>There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was</a:t>
            </a:r>
            <a:r>
              <a:rPr lang="es-ES" sz="1100" dirty="0">
                <a:latin typeface="CMTT8" charset="0"/>
              </a:rPr>
              <a:t> a </a:t>
            </a:r>
            <a:r>
              <a:rPr lang="es-ES" sz="1100" dirty="0" err="1">
                <a:latin typeface="CMTT8" charset="0"/>
              </a:rPr>
              <a:t>problem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while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reading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input data-sets: + e);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   </a:t>
            </a:r>
            <a:r>
              <a:rPr lang="es-ES" sz="1100" dirty="0" err="1">
                <a:latin typeface="CMTT8" charset="0"/>
              </a:rPr>
              <a:t>somethingWrong</a:t>
            </a:r>
            <a:r>
              <a:rPr lang="es-ES" sz="1100" dirty="0">
                <a:latin typeface="CMTT8" charset="0"/>
              </a:rPr>
              <a:t> = true;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SY7" charset="0"/>
              </a:rPr>
              <a:t>}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//</a:t>
            </a:r>
            <a:r>
              <a:rPr lang="es-ES" sz="1100" i="1" dirty="0" err="1">
                <a:latin typeface="CMITT10" charset="0"/>
              </a:rPr>
              <a:t>We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may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check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if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there</a:t>
            </a:r>
            <a:r>
              <a:rPr lang="es-ES" sz="1100" i="1" dirty="0">
                <a:latin typeface="CMITT10" charset="0"/>
              </a:rPr>
              <a:t> are </a:t>
            </a:r>
            <a:r>
              <a:rPr lang="es-ES" sz="1100" i="1" dirty="0" err="1">
                <a:latin typeface="CMITT10" charset="0"/>
              </a:rPr>
              <a:t>some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missing</a:t>
            </a:r>
            <a:r>
              <a:rPr lang="es-ES" sz="1100" i="1" dirty="0">
                <a:latin typeface="CMITT10" charset="0"/>
              </a:rPr>
              <a:t> </a:t>
            </a:r>
            <a:r>
              <a:rPr lang="es-ES" sz="1100" i="1" dirty="0" err="1">
                <a:latin typeface="CMITT10" charset="0"/>
              </a:rPr>
              <a:t>attributes</a:t>
            </a:r>
            <a:endParaRPr lang="es-ES" sz="1100" i="1" dirty="0">
              <a:latin typeface="CMITT10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s-ES" sz="1100" dirty="0" err="1">
                <a:latin typeface="CMTT8" charset="0"/>
              </a:rPr>
              <a:t>somethingWrong</a:t>
            </a:r>
            <a:r>
              <a:rPr lang="es-ES" sz="1100" dirty="0">
                <a:latin typeface="CMTT8" charset="0"/>
              </a:rPr>
              <a:t> = </a:t>
            </a:r>
            <a:r>
              <a:rPr lang="es-ES" sz="1100" dirty="0" err="1">
                <a:latin typeface="CMTT8" charset="0"/>
              </a:rPr>
              <a:t>somethingWrong</a:t>
            </a:r>
            <a:r>
              <a:rPr lang="es-ES" sz="1100" dirty="0">
                <a:latin typeface="CMTT8" charset="0"/>
              </a:rPr>
              <a:t> || </a:t>
            </a:r>
            <a:r>
              <a:rPr lang="es-ES" sz="1100" dirty="0" err="1">
                <a:latin typeface="CMTT8" charset="0"/>
              </a:rPr>
              <a:t>train.hasMissingAttributes</a:t>
            </a:r>
            <a:r>
              <a:rPr lang="es-ES" sz="1100" dirty="0">
                <a:latin typeface="CMTT8" charset="0"/>
              </a:rPr>
              <a:t>();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/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>
                <a:latin typeface="CMTT8" charset="0"/>
              </a:rPr>
              <a:t>/</a:t>
            </a:r>
            <a:r>
              <a:rPr lang="es-ES" sz="1100" dirty="0" err="1">
                <a:latin typeface="CMTT8" charset="0"/>
              </a:rPr>
              <a:t>Now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we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parse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parameters</a:t>
            </a:r>
            <a:endParaRPr lang="es-ES" sz="1100" dirty="0">
              <a:latin typeface="CMTT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s-ES" sz="1100" dirty="0" err="1">
                <a:latin typeface="CMTT8" charset="0"/>
              </a:rPr>
              <a:t>nLabels</a:t>
            </a:r>
            <a:r>
              <a:rPr lang="es-ES" sz="1100" dirty="0">
                <a:latin typeface="CMTT8" charset="0"/>
              </a:rPr>
              <a:t> = </a:t>
            </a:r>
            <a:r>
              <a:rPr lang="es-ES" sz="1100" dirty="0" err="1">
                <a:latin typeface="CMTT8" charset="0"/>
              </a:rPr>
              <a:t>Integer.parseInt</a:t>
            </a:r>
            <a:r>
              <a:rPr lang="es-ES" sz="1100" dirty="0">
                <a:latin typeface="CMTT8" charset="0"/>
              </a:rPr>
              <a:t>(</a:t>
            </a:r>
            <a:r>
              <a:rPr lang="es-ES" sz="1100" dirty="0" err="1">
                <a:latin typeface="CMTT8" charset="0"/>
              </a:rPr>
              <a:t>parameters.getParameter</a:t>
            </a:r>
            <a:r>
              <a:rPr lang="es-ES" sz="1100" dirty="0">
                <a:latin typeface="CMTT8" charset="0"/>
              </a:rPr>
              <a:t>(0));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100" dirty="0" err="1">
                <a:latin typeface="CMTT8" charset="0"/>
              </a:rPr>
              <a:t>String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aux</a:t>
            </a:r>
            <a:r>
              <a:rPr lang="es-ES" sz="1100" dirty="0">
                <a:latin typeface="CMTT8" charset="0"/>
              </a:rPr>
              <a:t> = </a:t>
            </a:r>
            <a:r>
              <a:rPr lang="es-ES" sz="1100" dirty="0" err="1">
                <a:latin typeface="CMTT8" charset="0"/>
              </a:rPr>
              <a:t>parameters.getParameter</a:t>
            </a:r>
            <a:r>
              <a:rPr lang="es-ES" sz="1100" dirty="0">
                <a:latin typeface="CMTT8" charset="0"/>
              </a:rPr>
              <a:t>(1); // </a:t>
            </a:r>
            <a:r>
              <a:rPr lang="es-ES" sz="1100" dirty="0" err="1">
                <a:latin typeface="CMTT8" charset="0"/>
              </a:rPr>
              <a:t>Computation</a:t>
            </a:r>
            <a:r>
              <a:rPr lang="es-ES" sz="1100" dirty="0">
                <a:latin typeface="CMTT8" charset="0"/>
              </a:rPr>
              <a:t> of </a:t>
            </a:r>
            <a:r>
              <a:rPr lang="es-ES" sz="1100" dirty="0" err="1">
                <a:latin typeface="CMTT8" charset="0"/>
              </a:rPr>
              <a:t>the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compatibility</a:t>
            </a:r>
            <a:r>
              <a:rPr lang="es-ES" sz="1100" dirty="0">
                <a:latin typeface="CMTT8" charset="0"/>
              </a:rPr>
              <a:t> </a:t>
            </a:r>
            <a:r>
              <a:rPr lang="es-ES" sz="1100" dirty="0" err="1">
                <a:latin typeface="CMTT8" charset="0"/>
              </a:rPr>
              <a:t>degree</a:t>
            </a:r>
            <a:endParaRPr lang="es-ES" sz="1100" dirty="0">
              <a:latin typeface="CMTT8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2568575" y="5805488"/>
            <a:ext cx="3024188" cy="503237"/>
          </a:xfrm>
          <a:prstGeom prst="roundRect">
            <a:avLst>
              <a:gd name="adj" fmla="val 50000"/>
            </a:avLst>
          </a:prstGeom>
          <a:solidFill>
            <a:srgbClr val="80004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solidFill>
                <a:srgbClr val="000000"/>
              </a:solidFill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example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943744"/>
          </a:xfrm>
        </p:spPr>
        <p:txBody>
          <a:bodyPr>
            <a:normAutofit lnSpcReduction="10000"/>
          </a:bodyPr>
          <a:lstStyle/>
          <a:p>
            <a:pPr marL="838200" lvl="1" indent="-381000">
              <a:buFont typeface="Wingdings" pitchFamily="2" charset="2"/>
              <a:buAutoNum type="arabicPeriod" startAt="2"/>
            </a:pPr>
            <a:r>
              <a:rPr lang="en-US" sz="1800" dirty="0" smtClean="0"/>
              <a:t>Execute the main process of the algorithm:</a:t>
            </a:r>
          </a:p>
          <a:p>
            <a:pPr marL="1257300" lvl="2" indent="-342900"/>
            <a:r>
              <a:rPr lang="en-US" sz="1600" dirty="0" smtClean="0"/>
              <a:t>Abort the program if we have found some problem</a:t>
            </a:r>
          </a:p>
          <a:p>
            <a:pPr marL="1257300" lvl="2" indent="-342900"/>
            <a:r>
              <a:rPr lang="es-ES" sz="1600" dirty="0" err="1" smtClean="0"/>
              <a:t>Perform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algorithm's</a:t>
            </a:r>
            <a:r>
              <a:rPr lang="es-ES" sz="1600" dirty="0" smtClean="0"/>
              <a:t> </a:t>
            </a:r>
            <a:r>
              <a:rPr lang="es-ES" sz="1600" dirty="0" err="1" smtClean="0"/>
              <a:t>operations</a:t>
            </a:r>
            <a:endParaRPr lang="es-ES" sz="1600" dirty="0" smtClean="0"/>
          </a:p>
          <a:p>
            <a:endParaRPr lang="en-GB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813" y="2492375"/>
            <a:ext cx="698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s-ES" sz="1400" dirty="0" err="1">
                <a:latin typeface="CMTT8" charset="0"/>
              </a:rPr>
              <a:t>public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void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execute</a:t>
            </a:r>
            <a:r>
              <a:rPr lang="es-ES" sz="1400" dirty="0">
                <a:latin typeface="CMTT8" charset="0"/>
              </a:rPr>
              <a:t>() </a:t>
            </a:r>
            <a:r>
              <a:rPr lang="es-ES" sz="1400" dirty="0">
                <a:latin typeface="CMSY7" charset="0"/>
              </a:rPr>
              <a:t>{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</a:t>
            </a:r>
            <a:r>
              <a:rPr lang="es-ES" sz="1400" dirty="0" err="1">
                <a:latin typeface="CMTT8" charset="0"/>
              </a:rPr>
              <a:t>if</a:t>
            </a:r>
            <a:r>
              <a:rPr lang="es-ES" sz="1400" dirty="0">
                <a:latin typeface="CMTT8" charset="0"/>
              </a:rPr>
              <a:t> (</a:t>
            </a:r>
            <a:r>
              <a:rPr lang="es-ES" sz="1400" dirty="0" err="1">
                <a:latin typeface="CMTT8" charset="0"/>
              </a:rPr>
              <a:t>somethingWrong</a:t>
            </a:r>
            <a:r>
              <a:rPr lang="es-ES" sz="1400" dirty="0">
                <a:latin typeface="CMTT8" charset="0"/>
              </a:rPr>
              <a:t>) </a:t>
            </a:r>
            <a:r>
              <a:rPr lang="es-ES" sz="1400" dirty="0">
                <a:latin typeface="CMSY7" charset="0"/>
              </a:rPr>
              <a:t>{ </a:t>
            </a:r>
            <a:r>
              <a:rPr lang="es-ES" sz="1400" dirty="0">
                <a:latin typeface="CMTT8" charset="0"/>
              </a:rPr>
              <a:t>//</a:t>
            </a:r>
            <a:r>
              <a:rPr lang="es-ES" sz="1400" dirty="0" err="1">
                <a:latin typeface="CMITT10" charset="0"/>
              </a:rPr>
              <a:t>We</a:t>
            </a:r>
            <a:r>
              <a:rPr lang="es-ES" sz="1400" dirty="0">
                <a:latin typeface="CMITT10" charset="0"/>
              </a:rPr>
              <a:t> do </a:t>
            </a:r>
            <a:r>
              <a:rPr lang="es-ES" sz="1400" dirty="0" err="1">
                <a:latin typeface="CMITT10" charset="0"/>
              </a:rPr>
              <a:t>not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execute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the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program</a:t>
            </a:r>
            <a:endParaRPr lang="es-ES" sz="1400" dirty="0">
              <a:latin typeface="CMITT10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System.err.println</a:t>
            </a:r>
            <a:r>
              <a:rPr lang="es-ES" sz="1400" dirty="0">
                <a:latin typeface="CMTT8" charset="0"/>
              </a:rPr>
              <a:t>("</a:t>
            </a:r>
            <a:r>
              <a:rPr lang="es-ES" sz="1400" dirty="0" err="1">
                <a:latin typeface="CMTT8" charset="0"/>
              </a:rPr>
              <a:t>An</a:t>
            </a:r>
            <a:r>
              <a:rPr lang="es-ES" sz="1400" dirty="0">
                <a:latin typeface="CMTT8" charset="0"/>
              </a:rPr>
              <a:t> error </a:t>
            </a:r>
            <a:r>
              <a:rPr lang="es-ES" sz="1400" dirty="0" err="1">
                <a:latin typeface="CMTT8" charset="0"/>
              </a:rPr>
              <a:t>was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found</a:t>
            </a:r>
            <a:r>
              <a:rPr lang="es-ES" sz="1400" dirty="0">
                <a:latin typeface="CMTT8" charset="0"/>
              </a:rPr>
              <a:t>, </a:t>
            </a:r>
            <a:r>
              <a:rPr lang="es-ES" sz="1400" dirty="0" err="1">
                <a:latin typeface="CMTT8" charset="0"/>
              </a:rPr>
              <a:t>the</a:t>
            </a:r>
            <a:r>
              <a:rPr lang="es-ES" sz="1400" dirty="0">
                <a:latin typeface="CMTT8" charset="0"/>
              </a:rPr>
              <a:t> data-set </a:t>
            </a:r>
            <a:r>
              <a:rPr lang="es-ES" sz="1400" dirty="0" err="1">
                <a:latin typeface="CMTT8" charset="0"/>
              </a:rPr>
              <a:t>have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missing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values</a:t>
            </a:r>
            <a:r>
              <a:rPr lang="es-ES" sz="1400" dirty="0">
                <a:latin typeface="CMTT8" charset="0"/>
              </a:rPr>
              <a:t>");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System.err.println</a:t>
            </a:r>
            <a:r>
              <a:rPr lang="es-ES" sz="1400" dirty="0">
                <a:latin typeface="CMTT8" charset="0"/>
              </a:rPr>
              <a:t>("</a:t>
            </a:r>
            <a:r>
              <a:rPr lang="es-ES" sz="1400" dirty="0" err="1">
                <a:latin typeface="CMTT8" charset="0"/>
              </a:rPr>
              <a:t>Please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remove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those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values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before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the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execution</a:t>
            </a:r>
            <a:r>
              <a:rPr lang="es-ES" sz="1400" dirty="0">
                <a:latin typeface="CMTT8" charset="0"/>
              </a:rPr>
              <a:t>");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System.err.println</a:t>
            </a:r>
            <a:r>
              <a:rPr lang="es-ES" sz="1400" dirty="0">
                <a:latin typeface="CMTT8" charset="0"/>
              </a:rPr>
              <a:t>("</a:t>
            </a:r>
            <a:r>
              <a:rPr lang="es-ES" sz="1400" dirty="0" err="1">
                <a:latin typeface="CMTT8" charset="0"/>
              </a:rPr>
              <a:t>Aborting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the</a:t>
            </a:r>
            <a:r>
              <a:rPr lang="es-ES" sz="1400" dirty="0">
                <a:latin typeface="CMTT8" charset="0"/>
              </a:rPr>
              <a:t> </a:t>
            </a:r>
            <a:r>
              <a:rPr lang="es-ES" sz="1400" dirty="0" err="1">
                <a:latin typeface="CMTT8" charset="0"/>
              </a:rPr>
              <a:t>program</a:t>
            </a:r>
            <a:r>
              <a:rPr lang="es-ES" sz="1400" dirty="0">
                <a:latin typeface="CMTT8" charset="0"/>
              </a:rPr>
              <a:t>");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SY7" charset="0"/>
              </a:rPr>
              <a:t>   }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SY7" charset="0"/>
              </a:rPr>
              <a:t>   </a:t>
            </a:r>
            <a:r>
              <a:rPr lang="es-ES" sz="1400" dirty="0">
                <a:latin typeface="CMTT8" charset="0"/>
              </a:rPr>
              <a:t>//</a:t>
            </a:r>
            <a:r>
              <a:rPr lang="es-ES" sz="1400" dirty="0" err="1">
                <a:latin typeface="CMITT10" charset="0"/>
              </a:rPr>
              <a:t>We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should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not</a:t>
            </a:r>
            <a:r>
              <a:rPr lang="es-ES" sz="1400" dirty="0">
                <a:latin typeface="CMITT10" charset="0"/>
              </a:rPr>
              <a:t> use </a:t>
            </a:r>
            <a:r>
              <a:rPr lang="es-ES" sz="1400" dirty="0" err="1">
                <a:latin typeface="CMITT10" charset="0"/>
              </a:rPr>
              <a:t>the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statement</a:t>
            </a:r>
            <a:r>
              <a:rPr lang="es-ES" sz="1400" dirty="0">
                <a:latin typeface="CMITT10" charset="0"/>
              </a:rPr>
              <a:t>: </a:t>
            </a:r>
            <a:r>
              <a:rPr lang="es-ES" sz="1400" dirty="0" err="1">
                <a:latin typeface="CMITT10" charset="0"/>
              </a:rPr>
              <a:t>System.exit</a:t>
            </a:r>
            <a:r>
              <a:rPr lang="es-ES" sz="1400" dirty="0">
                <a:latin typeface="CMITT10" charset="0"/>
              </a:rPr>
              <a:t>(-1);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</a:t>
            </a:r>
            <a:r>
              <a:rPr lang="es-ES" sz="1400" dirty="0" err="1">
                <a:latin typeface="CMTT8" charset="0"/>
              </a:rPr>
              <a:t>else</a:t>
            </a:r>
            <a:r>
              <a:rPr lang="es-ES" sz="1400" dirty="0">
                <a:latin typeface="CMTT8" charset="0"/>
              </a:rPr>
              <a:t> {</a:t>
            </a:r>
            <a:r>
              <a:rPr lang="es-ES" sz="1400" dirty="0">
                <a:latin typeface="CMSY7" charset="0"/>
              </a:rPr>
              <a:t> </a:t>
            </a:r>
            <a:r>
              <a:rPr lang="es-ES" sz="1400" dirty="0">
                <a:latin typeface="CMTT8" charset="0"/>
              </a:rPr>
              <a:t>//</a:t>
            </a:r>
            <a:r>
              <a:rPr lang="es-ES" sz="1400" dirty="0" err="1">
                <a:latin typeface="CMITT10" charset="0"/>
              </a:rPr>
              <a:t>We</a:t>
            </a:r>
            <a:r>
              <a:rPr lang="es-ES" sz="1400" dirty="0">
                <a:latin typeface="CMITT10" charset="0"/>
              </a:rPr>
              <a:t> do </a:t>
            </a:r>
            <a:r>
              <a:rPr lang="es-ES" sz="1400" dirty="0" err="1">
                <a:latin typeface="CMITT10" charset="0"/>
              </a:rPr>
              <a:t>here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the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algorithm's</a:t>
            </a:r>
            <a:r>
              <a:rPr lang="es-ES" sz="1400" dirty="0">
                <a:latin typeface="CMITT10" charset="0"/>
              </a:rPr>
              <a:t> </a:t>
            </a:r>
            <a:r>
              <a:rPr lang="es-ES" sz="1400" dirty="0" err="1">
                <a:latin typeface="CMITT10" charset="0"/>
              </a:rPr>
              <a:t>operations</a:t>
            </a:r>
            <a:endParaRPr lang="es-ES" sz="1400" dirty="0">
              <a:latin typeface="CMITT10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nClasses</a:t>
            </a:r>
            <a:r>
              <a:rPr lang="es-ES" sz="1400" dirty="0">
                <a:latin typeface="CMTT8" charset="0"/>
              </a:rPr>
              <a:t> = </a:t>
            </a:r>
            <a:r>
              <a:rPr lang="es-ES" sz="1400" dirty="0" err="1">
                <a:latin typeface="CMTT8" charset="0"/>
              </a:rPr>
              <a:t>train.getnClasses</a:t>
            </a:r>
            <a:r>
              <a:rPr lang="es-ES" sz="1400" dirty="0">
                <a:latin typeface="CMTT8" charset="0"/>
              </a:rPr>
              <a:t>();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dataBase</a:t>
            </a:r>
            <a:r>
              <a:rPr lang="es-ES" sz="1400" dirty="0">
                <a:latin typeface="CMTT8" charset="0"/>
              </a:rPr>
              <a:t> = new </a:t>
            </a:r>
            <a:r>
              <a:rPr lang="es-ES" sz="1400" dirty="0" err="1">
                <a:latin typeface="CMTT8" charset="0"/>
              </a:rPr>
              <a:t>DataBase</a:t>
            </a:r>
            <a:r>
              <a:rPr lang="es-ES" sz="1400" dirty="0">
                <a:latin typeface="CMTT8" charset="0"/>
              </a:rPr>
              <a:t>(</a:t>
            </a:r>
            <a:r>
              <a:rPr lang="es-ES" sz="1400" dirty="0" err="1">
                <a:latin typeface="CMTT8" charset="0"/>
              </a:rPr>
              <a:t>train.getnInputs</a:t>
            </a:r>
            <a:r>
              <a:rPr lang="es-ES" sz="1400" dirty="0">
                <a:latin typeface="CMTT8" charset="0"/>
              </a:rPr>
              <a:t>(), </a:t>
            </a:r>
            <a:r>
              <a:rPr lang="es-ES" sz="1400" dirty="0" err="1">
                <a:latin typeface="CMTT8" charset="0"/>
              </a:rPr>
              <a:t>nLabels</a:t>
            </a:r>
            <a:r>
              <a:rPr lang="es-ES" sz="1400" dirty="0">
                <a:latin typeface="CMTT8" charset="0"/>
              </a:rPr>
              <a:t>,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train.getRanges</a:t>
            </a:r>
            <a:r>
              <a:rPr lang="es-ES" sz="1400" dirty="0">
                <a:latin typeface="CMTT8" charset="0"/>
              </a:rPr>
              <a:t>(),</a:t>
            </a:r>
            <a:r>
              <a:rPr lang="es-ES" sz="1400" dirty="0" err="1">
                <a:latin typeface="CMTT8" charset="0"/>
              </a:rPr>
              <a:t>train.getNames</a:t>
            </a:r>
            <a:r>
              <a:rPr lang="es-ES" sz="14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ruleBase</a:t>
            </a:r>
            <a:r>
              <a:rPr lang="es-ES" sz="1400" dirty="0">
                <a:latin typeface="CMTT8" charset="0"/>
              </a:rPr>
              <a:t> = new </a:t>
            </a:r>
            <a:r>
              <a:rPr lang="es-ES" sz="1400" dirty="0" err="1">
                <a:latin typeface="CMTT8" charset="0"/>
              </a:rPr>
              <a:t>RuleBase</a:t>
            </a:r>
            <a:r>
              <a:rPr lang="es-ES" sz="1400" dirty="0">
                <a:latin typeface="CMTT8" charset="0"/>
              </a:rPr>
              <a:t>(</a:t>
            </a:r>
            <a:r>
              <a:rPr lang="es-ES" sz="1400" dirty="0" err="1">
                <a:latin typeface="CMTT8" charset="0"/>
              </a:rPr>
              <a:t>dataBase</a:t>
            </a:r>
            <a:r>
              <a:rPr lang="es-ES" sz="1400" dirty="0">
                <a:latin typeface="CMTT8" charset="0"/>
              </a:rPr>
              <a:t>, </a:t>
            </a:r>
            <a:r>
              <a:rPr lang="es-ES" sz="1400" dirty="0" err="1">
                <a:latin typeface="CMTT8" charset="0"/>
              </a:rPr>
              <a:t>inferenceType</a:t>
            </a:r>
            <a:r>
              <a:rPr lang="es-ES" sz="1400" dirty="0">
                <a:latin typeface="CMTT8" charset="0"/>
              </a:rPr>
              <a:t>, </a:t>
            </a:r>
            <a:r>
              <a:rPr lang="es-ES" sz="1400" dirty="0" err="1">
                <a:latin typeface="CMTT8" charset="0"/>
              </a:rPr>
              <a:t>combinationType</a:t>
            </a:r>
            <a:r>
              <a:rPr lang="es-ES" sz="1400" dirty="0">
                <a:latin typeface="CMTT8" charset="0"/>
              </a:rPr>
              <a:t>,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ruleWeight</a:t>
            </a:r>
            <a:r>
              <a:rPr lang="es-ES" sz="1400" dirty="0">
                <a:latin typeface="CMTT8" charset="0"/>
              </a:rPr>
              <a:t>, </a:t>
            </a:r>
            <a:r>
              <a:rPr lang="es-ES" sz="1400" dirty="0" err="1">
                <a:latin typeface="CMTT8" charset="0"/>
              </a:rPr>
              <a:t>train.getNames</a:t>
            </a:r>
            <a:r>
              <a:rPr lang="es-ES" sz="1400" dirty="0">
                <a:latin typeface="CMTT8" charset="0"/>
              </a:rPr>
              <a:t>(), </a:t>
            </a:r>
            <a:r>
              <a:rPr lang="es-ES" sz="1400" dirty="0" err="1">
                <a:latin typeface="CMTT8" charset="0"/>
              </a:rPr>
              <a:t>train.getClasses</a:t>
            </a:r>
            <a:r>
              <a:rPr lang="es-ES" sz="14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System.out.println</a:t>
            </a:r>
            <a:r>
              <a:rPr lang="es-ES" sz="1400" dirty="0">
                <a:latin typeface="CMTT8" charset="0"/>
              </a:rPr>
              <a:t>("Data </a:t>
            </a:r>
            <a:r>
              <a:rPr lang="es-ES" sz="1400" dirty="0" err="1">
                <a:latin typeface="CMTT8" charset="0"/>
              </a:rPr>
              <a:t>Base:</a:t>
            </a:r>
            <a:r>
              <a:rPr lang="es-ES" sz="1400" dirty="0" err="1">
                <a:latin typeface="CMSY7" charset="0"/>
              </a:rPr>
              <a:t>n</a:t>
            </a:r>
            <a:r>
              <a:rPr lang="es-ES" sz="1400" dirty="0" err="1">
                <a:latin typeface="CMTT8" charset="0"/>
              </a:rPr>
              <a:t>n</a:t>
            </a:r>
            <a:r>
              <a:rPr lang="es-ES" sz="1400" dirty="0">
                <a:latin typeface="CMTT8" charset="0"/>
              </a:rPr>
              <a:t>"+</a:t>
            </a:r>
            <a:r>
              <a:rPr lang="es-ES" sz="1400" dirty="0" err="1">
                <a:latin typeface="CMTT8" charset="0"/>
              </a:rPr>
              <a:t>dataBase.printString</a:t>
            </a:r>
            <a:r>
              <a:rPr lang="es-ES" sz="1400" dirty="0">
                <a:latin typeface="CMTT8" charset="0"/>
              </a:rPr>
              <a:t>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400" dirty="0">
                <a:latin typeface="CMTT8" charset="0"/>
              </a:rPr>
              <a:t>      </a:t>
            </a:r>
            <a:r>
              <a:rPr lang="es-ES" sz="1400" dirty="0" err="1">
                <a:latin typeface="CMTT8" charset="0"/>
              </a:rPr>
              <a:t>ruleBase.Generation</a:t>
            </a:r>
            <a:r>
              <a:rPr lang="es-ES" sz="1400" dirty="0">
                <a:latin typeface="CMTT8" charset="0"/>
              </a:rPr>
              <a:t>(</a:t>
            </a:r>
            <a:r>
              <a:rPr lang="es-ES" sz="1400" dirty="0" err="1">
                <a:latin typeface="CMTT8" charset="0"/>
              </a:rPr>
              <a:t>train</a:t>
            </a:r>
            <a:r>
              <a:rPr lang="es-ES" sz="1400" dirty="0">
                <a:latin typeface="CMTT8" charset="0"/>
              </a:rPr>
              <a:t>);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1517650" y="2781300"/>
            <a:ext cx="2333625" cy="279400"/>
          </a:xfrm>
          <a:prstGeom prst="roundRect">
            <a:avLst>
              <a:gd name="adj" fmla="val 50000"/>
            </a:avLst>
          </a:prstGeom>
          <a:solidFill>
            <a:srgbClr val="80004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solidFill>
                <a:srgbClr val="000000"/>
              </a:solidFill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538288" y="4311650"/>
            <a:ext cx="2376487" cy="279400"/>
          </a:xfrm>
          <a:prstGeom prst="roundRect">
            <a:avLst>
              <a:gd name="adj" fmla="val 50000"/>
            </a:avLst>
          </a:prstGeom>
          <a:solidFill>
            <a:srgbClr val="80004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solidFill>
                <a:srgbClr val="000000"/>
              </a:solidFill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example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59768"/>
          </a:xfrm>
        </p:spPr>
        <p:txBody>
          <a:bodyPr/>
          <a:lstStyle/>
          <a:p>
            <a:pPr marL="722313" lvl="1" indent="-265113">
              <a:buFont typeface="Wingdings" pitchFamily="2" charset="2"/>
              <a:buAutoNum type="arabicPeriod" startAt="3"/>
            </a:pPr>
            <a:r>
              <a:rPr lang="en-US" sz="1800" dirty="0" smtClean="0"/>
              <a:t>Write the output files:</a:t>
            </a:r>
          </a:p>
          <a:p>
            <a:pPr marL="1162050" lvl="2" indent="-260350"/>
            <a:r>
              <a:rPr lang="en-US" sz="1600" dirty="0" smtClean="0"/>
              <a:t>The DB and the RB</a:t>
            </a:r>
          </a:p>
          <a:p>
            <a:pPr marL="1162050" lvl="2" indent="-260350"/>
            <a:r>
              <a:rPr lang="es-ES" sz="1600" dirty="0" err="1" smtClean="0"/>
              <a:t>Two</a:t>
            </a:r>
            <a:r>
              <a:rPr lang="es-ES" sz="1600" dirty="0" smtClean="0"/>
              <a:t> output files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classication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both</a:t>
            </a:r>
            <a:r>
              <a:rPr lang="es-ES" sz="1600" dirty="0" smtClean="0"/>
              <a:t> </a:t>
            </a:r>
            <a:r>
              <a:rPr lang="es-ES" sz="1600" dirty="0" err="1" smtClean="0"/>
              <a:t>validation</a:t>
            </a:r>
            <a:r>
              <a:rPr lang="es-ES" sz="1600" dirty="0" smtClean="0"/>
              <a:t> and test files (</a:t>
            </a:r>
            <a:r>
              <a:rPr lang="es-ES" sz="1600" dirty="0" err="1" smtClean="0"/>
              <a:t>doOutput</a:t>
            </a:r>
            <a:r>
              <a:rPr lang="es-ES" sz="1600" dirty="0" smtClean="0"/>
              <a:t>)</a:t>
            </a:r>
          </a:p>
          <a:p>
            <a:pPr marL="457200" indent="-457200">
              <a:buNone/>
            </a:pPr>
            <a:endParaRPr lang="es-ES" sz="2000" dirty="0" smtClean="0"/>
          </a:p>
          <a:p>
            <a:endParaRPr lang="en-GB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19063" y="2781300"/>
            <a:ext cx="45005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public void execute () {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.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.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.</a:t>
            </a:r>
          </a:p>
          <a:p>
            <a:pPr marL="457200" indent="-457200">
              <a:spcBef>
                <a:spcPct val="20000"/>
              </a:spcBef>
            </a:pPr>
            <a:r>
              <a:rPr lang="es-ES" sz="1000">
                <a:latin typeface="CMTT8" charset="0"/>
              </a:rPr>
              <a:t> </a:t>
            </a:r>
            <a:r>
              <a:rPr lang="es-ES" sz="1200">
                <a:latin typeface="CMTT8" charset="0"/>
              </a:rPr>
              <a:t>  dataBase.writeFile(this.fileDB);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ruleBase.writeFile(this.fileRB);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//</a:t>
            </a:r>
            <a:r>
              <a:rPr lang="es-ES" sz="1200" i="1">
                <a:latin typeface="CMITT10" charset="0"/>
              </a:rPr>
              <a:t>Finally we should fill the training and test output files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double accTra = doOutput(this.val, this.outputTr);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double accTst = doOutput(this.test, this.outputTst);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System.out.println("Accuracy obtained in training: "+accTra); 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System.out.println("Accuracy obtained in test: "+accTst);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System.out.println("Algorithm Finished");</a:t>
            </a:r>
            <a:r>
              <a:rPr lang="es-ES" sz="1200">
                <a:latin typeface="CMSY7" charset="0"/>
              </a:rPr>
              <a:t>}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SY7" charset="0"/>
              </a:rPr>
              <a:t>   }</a:t>
            </a:r>
            <a:endParaRPr lang="es-ES" sz="1200">
              <a:latin typeface="CMTT8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0" y="3644900"/>
            <a:ext cx="2268538" cy="504825"/>
          </a:xfrm>
          <a:prstGeom prst="roundRect">
            <a:avLst>
              <a:gd name="adj" fmla="val 50000"/>
            </a:avLst>
          </a:prstGeom>
          <a:solidFill>
            <a:srgbClr val="80004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solidFill>
                <a:srgbClr val="000000"/>
              </a:solidFill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047750" y="4319588"/>
            <a:ext cx="2613025" cy="503237"/>
          </a:xfrm>
          <a:prstGeom prst="roundRect">
            <a:avLst>
              <a:gd name="adj" fmla="val 50000"/>
            </a:avLst>
          </a:prstGeom>
          <a:solidFill>
            <a:srgbClr val="80004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sz="3200" i="1">
              <a:solidFill>
                <a:srgbClr val="000000"/>
              </a:solidFill>
              <a:latin typeface="Times" pitchFamily="-65" charset="0"/>
              <a:ea typeface="ヒラギノ明朝 ProN W3" pitchFamily="-65" charset="-128"/>
              <a:sym typeface="Times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40200" y="2781300"/>
            <a:ext cx="698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private double doOutput(myDataset dataset, String filename) </a:t>
            </a:r>
            <a:r>
              <a:rPr lang="es-ES" sz="1200">
                <a:latin typeface="CMSY7" charset="0"/>
              </a:rPr>
              <a:t>{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String output = new String(""); int hits = 0;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output = dataset.copyHeader(); //</a:t>
            </a:r>
            <a:r>
              <a:rPr lang="es-ES" sz="1200">
                <a:latin typeface="CMITT10" charset="0"/>
              </a:rPr>
              <a:t>we insert the header in the output file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// </a:t>
            </a:r>
            <a:r>
              <a:rPr lang="es-ES" sz="1200" i="1">
                <a:latin typeface="CMITT10" charset="0"/>
              </a:rPr>
              <a:t>We write the output for each example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for (int i = 0; i &lt; dataset.getnData(); i++) </a:t>
            </a:r>
            <a:r>
              <a:rPr lang="es-ES" sz="1200">
                <a:latin typeface="CMSY7" charset="0"/>
              </a:rPr>
              <a:t>{ </a:t>
            </a:r>
            <a:r>
              <a:rPr lang="es-ES" sz="1200">
                <a:latin typeface="CMTT8" charset="0"/>
              </a:rPr>
              <a:t>//for classification: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   String classOut = this.classificationOutput(dataset.getExample(i));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   output += dataset.getOutputAsString(i) + " " + classOut + "</a:t>
            </a:r>
            <a:r>
              <a:rPr lang="es-ES" sz="1200">
                <a:latin typeface="CMSY7" charset="0"/>
              </a:rPr>
              <a:t>n</a:t>
            </a:r>
            <a:r>
              <a:rPr lang="es-ES" sz="1200">
                <a:latin typeface="CMTT8" charset="0"/>
              </a:rPr>
              <a:t>n";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   if (dataset.getOutputAsString(i).equalsIgnoreCase(classOut))</a:t>
            </a:r>
            <a:r>
              <a:rPr lang="es-ES" sz="1200">
                <a:latin typeface="CMSY7" charset="0"/>
              </a:rPr>
              <a:t> {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      hits++; 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   }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}</a:t>
            </a:r>
            <a:endParaRPr lang="es-ES" sz="1200">
              <a:latin typeface="CMSY7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Files.writeFile(filename, output);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TT8" charset="0"/>
              </a:rPr>
              <a:t>   return (1.0*hits/dataset.size());</a:t>
            </a:r>
          </a:p>
          <a:p>
            <a:pPr marL="457200" indent="-457200">
              <a:spcBef>
                <a:spcPct val="20000"/>
              </a:spcBef>
            </a:pPr>
            <a:r>
              <a:rPr lang="es-ES" sz="1200">
                <a:latin typeface="CMSY7" charset="0"/>
              </a:rPr>
              <a:t>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6513" y="6021388"/>
            <a:ext cx="859472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   </a:t>
            </a:r>
            <a:r>
              <a:rPr lang="en-US" dirty="0">
                <a:latin typeface="Arial Unicode MS" pitchFamily="34" charset="-128"/>
                <a:hlinkClick r:id="rId2"/>
              </a:rPr>
              <a:t>http://www.keel.es/software/Chi_source.zip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</a:p>
        </p:txBody>
      </p:sp>
      <p:sp>
        <p:nvSpPr>
          <p:cNvPr id="18437" name="2 Marcador de contenido"/>
          <p:cNvSpPr>
            <a:spLocks noGrp="1"/>
          </p:cNvSpPr>
          <p:nvPr>
            <p:ph idx="1"/>
          </p:nvPr>
        </p:nvSpPr>
        <p:spPr>
          <a:xfrm>
            <a:off x="530225" y="3745855"/>
            <a:ext cx="8280400" cy="1295400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s-ES" sz="2400" dirty="0" smtClean="0"/>
              <a:t>El módulo Educativo de KEEL es una herramienta útil para apoyar a estudiantes y profesores en la docencia de asignaturas de minería de datos (incluyendo sistemas difusos). 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6D3FE-D94F-4860-B9A8-C32E40E30FB5}" type="slidenum">
              <a:rPr lang="es-ES" smtClean="0">
                <a:latin typeface="Arial Black" pitchFamily="34" charset="0"/>
              </a:rPr>
              <a:pPr eaLnBrk="1" hangingPunct="1"/>
              <a:t>47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530225" y="5085184"/>
            <a:ext cx="828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KEEL is free software: is distributed as Open Source from the website of the project </a:t>
            </a:r>
            <a:r>
              <a:rPr lang="es-ES" sz="2400" kern="0" dirty="0" smtClean="0">
                <a:hlinkClick r:id="rId4"/>
              </a:rPr>
              <a:t>http</a:t>
            </a:r>
            <a:r>
              <a:rPr lang="es-ES" sz="2400" kern="0" dirty="0">
                <a:hlinkClick r:id="rId4"/>
              </a:rPr>
              <a:t>://www.keel.es</a:t>
            </a:r>
            <a:endParaRPr lang="es-ES" sz="2400" kern="0" dirty="0">
              <a:latin typeface="+mn-lt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461467" y="1268760"/>
            <a:ext cx="8280400" cy="11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It offers the techniques most representative of the State of the art in preprocessing, as well as classification and regression.</a:t>
            </a:r>
            <a:endParaRPr lang="es-ES" sz="2400" kern="0" dirty="0">
              <a:latin typeface="+mn-l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461467" y="2492896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Design of experiments is very simple. They can be executed from the tool itself, and its results can be analyzed using the tools of the module itself.</a:t>
            </a:r>
            <a:endParaRPr lang="es-E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 description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1026" name="Picture 2" descr="http://sci2s.ugr.es/keel/imagen/new_titulos_gif/algorith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472" y="926468"/>
            <a:ext cx="2592288" cy="6480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856248" cy="49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KEEL description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39750" y="2205038"/>
            <a:ext cx="4464050" cy="1439862"/>
          </a:xfrm>
        </p:spPr>
        <p:txBody>
          <a:bodyPr/>
          <a:lstStyle/>
          <a:p>
            <a:r>
              <a:rPr lang="en-US" sz="2800" dirty="0" smtClean="0"/>
              <a:t>The KEEL tool consists of the following modules</a:t>
            </a:r>
            <a:r>
              <a:rPr lang="es-ES" sz="2800" dirty="0" smtClean="0"/>
              <a:t>:</a:t>
            </a: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B1CBDD-39EA-41C6-9D9E-99802A9987A7}" type="slidenum">
              <a:rPr lang="es-ES" smtClean="0">
                <a:latin typeface="Arial Black" pitchFamily="34" charset="0"/>
              </a:rPr>
              <a:pPr eaLnBrk="1" hangingPunct="1"/>
              <a:t>6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39750" y="4149725"/>
            <a:ext cx="7920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  <a:latin typeface="+mn-lt"/>
              </a:rPr>
              <a:t>Data Management: </a:t>
            </a:r>
            <a:r>
              <a:rPr lang="en-US" sz="2200" kern="0" dirty="0" smtClean="0">
                <a:latin typeface="+mn-lt"/>
              </a:rPr>
              <a:t>Module to incorporate and adapt data sets to the KEEL environment</a:t>
            </a:r>
            <a:r>
              <a:rPr lang="es-ES" sz="2200" kern="0" dirty="0" smtClean="0">
                <a:latin typeface="+mn-lt"/>
              </a:rPr>
              <a:t>.</a:t>
            </a:r>
            <a:endParaRPr lang="es-ES" sz="2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  <a:latin typeface="+mn-lt"/>
              </a:rPr>
              <a:t>Experiments: </a:t>
            </a:r>
            <a:r>
              <a:rPr lang="en-US" sz="2200" kern="0" dirty="0" smtClean="0">
                <a:latin typeface="+mn-lt"/>
              </a:rPr>
              <a:t>Module to design and build data mining experiments.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FF0000"/>
                </a:solidFill>
                <a:latin typeface="+mn-lt"/>
              </a:rPr>
              <a:t>Educational: </a:t>
            </a:r>
            <a:r>
              <a:rPr lang="en-US" sz="2200" kern="0" dirty="0" smtClean="0">
                <a:latin typeface="+mn-lt"/>
              </a:rPr>
              <a:t>Module to create and execute step by step experiments, viewing the results</a:t>
            </a:r>
            <a:r>
              <a:rPr lang="es-ES" sz="2200" kern="0" dirty="0" smtClean="0">
                <a:latin typeface="+mn-lt"/>
              </a:rPr>
              <a:t>.</a:t>
            </a:r>
            <a:endParaRPr lang="es-ES" sz="2200" kern="0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13407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java –jar GraphInterKeel.jar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7" y="1628800"/>
            <a:ext cx="3441475" cy="25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04788" y="1825823"/>
            <a:ext cx="3744416" cy="4320306"/>
          </a:xfrm>
        </p:spPr>
        <p:txBody>
          <a:bodyPr/>
          <a:lstStyle/>
          <a:p>
            <a:pPr marL="382588" indent="-382588">
              <a:spcBef>
                <a:spcPts val="800"/>
              </a:spcBef>
              <a:buClr>
                <a:srgbClr val="9A0000"/>
              </a:buClr>
            </a:pPr>
            <a:r>
              <a:rPr lang="en-US" sz="2400" i="0" dirty="0" smtClean="0">
                <a:solidFill>
                  <a:srgbClr val="595959"/>
                </a:solidFill>
                <a:cs typeface="Tahoma" pitchFamily="34" charset="0"/>
                <a:sym typeface="Tahoma" pitchFamily="34" charset="0"/>
              </a:rPr>
              <a:t>It allows to:</a:t>
            </a:r>
          </a:p>
          <a:p>
            <a:pPr marL="782638" lvl="1" indent="-382588">
              <a:spcBef>
                <a:spcPts val="800"/>
              </a:spcBef>
              <a:buClr>
                <a:srgbClr val="003366"/>
              </a:buClr>
              <a:buSzPct val="69000"/>
            </a:pPr>
            <a:r>
              <a:rPr lang="en-US" sz="1800" i="0" dirty="0" smtClean="0">
                <a:solidFill>
                  <a:srgbClr val="595959"/>
                </a:solidFill>
                <a:sym typeface="Verdana" pitchFamily="34" charset="0"/>
              </a:rPr>
              <a:t>Build new data sets</a:t>
            </a:r>
          </a:p>
          <a:p>
            <a:pPr marL="782638" lvl="1" indent="-382588">
              <a:spcBef>
                <a:spcPts val="800"/>
              </a:spcBef>
              <a:buClr>
                <a:srgbClr val="003366"/>
              </a:buClr>
              <a:buSzPct val="69000"/>
            </a:pPr>
            <a:r>
              <a:rPr lang="en-US" sz="1800" i="0" dirty="0" smtClean="0">
                <a:solidFill>
                  <a:srgbClr val="595959"/>
                </a:solidFill>
                <a:sym typeface="Verdana" pitchFamily="34" charset="0"/>
              </a:rPr>
              <a:t>Export and import to other data formats</a:t>
            </a:r>
          </a:p>
          <a:p>
            <a:pPr marL="782638" lvl="1" indent="-382588">
              <a:spcBef>
                <a:spcPts val="800"/>
              </a:spcBef>
              <a:buClr>
                <a:srgbClr val="003366"/>
              </a:buClr>
              <a:buSzPct val="69000"/>
            </a:pPr>
            <a:r>
              <a:rPr lang="en-US" sz="1800" i="0" dirty="0" smtClean="0">
                <a:solidFill>
                  <a:srgbClr val="595959"/>
                </a:solidFill>
                <a:sym typeface="Verdana" pitchFamily="34" charset="0"/>
              </a:rPr>
              <a:t>Edit and visualize the data</a:t>
            </a:r>
          </a:p>
          <a:p>
            <a:pPr marL="782638" lvl="1" indent="-382588">
              <a:spcBef>
                <a:spcPts val="800"/>
              </a:spcBef>
              <a:buClr>
                <a:srgbClr val="003366"/>
              </a:buClr>
              <a:buSzPct val="69000"/>
            </a:pPr>
            <a:r>
              <a:rPr lang="en-US" sz="1800" i="0" dirty="0" smtClean="0">
                <a:solidFill>
                  <a:srgbClr val="595959"/>
                </a:solidFill>
                <a:sym typeface="Verdana" pitchFamily="34" charset="0"/>
              </a:rPr>
              <a:t>Transform and partition the data</a:t>
            </a:r>
            <a:endParaRPr lang="es-ES" sz="1800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B1CBDD-39EA-41C6-9D9E-99802A9987A7}" type="slidenum">
              <a:rPr lang="es-ES" smtClean="0">
                <a:latin typeface="Arial Black" pitchFamily="34" charset="0"/>
              </a:rPr>
              <a:pPr eaLnBrk="1" hangingPunct="1"/>
              <a:t>7</a:t>
            </a:fld>
            <a:endParaRPr lang="es-ES" smtClean="0">
              <a:latin typeface="Arial Black" pitchFamily="34" charset="0"/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212" y="1816298"/>
            <a:ext cx="45593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8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84858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KEEL: Data Management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3970784" cy="3886200"/>
          </a:xfrm>
        </p:spPr>
        <p:txBody>
          <a:bodyPr/>
          <a:lstStyle/>
          <a:p>
            <a:r>
              <a:rPr lang="en-US" dirty="0" smtClean="0"/>
              <a:t>Import data allows you to convert data in other typical formats in the format of KEEL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1E0EC-8042-4780-870B-90722165F12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477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2333</Words>
  <Application>Microsoft Office PowerPoint</Application>
  <PresentationFormat>Presentación en pantalla (4:3)</PresentationFormat>
  <Paragraphs>325</Paragraphs>
  <Slides>47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A Data Mining Software Package Including Data Preparation and Reduction: KEEL </vt:lpstr>
      <vt:lpstr>KEEL</vt:lpstr>
      <vt:lpstr>KEEL description</vt:lpstr>
      <vt:lpstr>KEEL description</vt:lpstr>
      <vt:lpstr>KEEL description</vt:lpstr>
      <vt:lpstr>KEEL description</vt:lpstr>
      <vt:lpstr>KEEL: Data Management</vt:lpstr>
      <vt:lpstr>KEEL: Data Management</vt:lpstr>
      <vt:lpstr>KEEL: Data Management</vt:lpstr>
      <vt:lpstr>KEEL: Data Management</vt:lpstr>
      <vt:lpstr>KEEL: Data Management</vt:lpstr>
      <vt:lpstr>KEEL: Data Management</vt:lpstr>
      <vt:lpstr>KEEL: Experimental Design</vt:lpstr>
      <vt:lpstr>KEEL: Experimental Design</vt:lpstr>
      <vt:lpstr>KEEL: Experimental Design</vt:lpstr>
      <vt:lpstr>KEEL: Experimental Design</vt:lpstr>
      <vt:lpstr>KEEL Dataset</vt:lpstr>
      <vt:lpstr>KEEL Dataset</vt:lpstr>
      <vt:lpstr>KEEL Dataset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KEEL: running the experiments</vt:lpstr>
      <vt:lpstr>KEEL Modules</vt:lpstr>
      <vt:lpstr>Educational Module</vt:lpstr>
      <vt:lpstr>Educational Module</vt:lpstr>
      <vt:lpstr>Educational Module</vt:lpstr>
      <vt:lpstr>Educational Module</vt:lpstr>
      <vt:lpstr>Educational Module</vt:lpstr>
      <vt:lpstr>Educational Module</vt:lpstr>
      <vt:lpstr>Educational Module</vt:lpstr>
      <vt:lpstr>Educational Module</vt:lpstr>
      <vt:lpstr>Integration of New Algorithms</vt:lpstr>
      <vt:lpstr>Integration of New Algorithms</vt:lpstr>
      <vt:lpstr>Integration of New Algorithms</vt:lpstr>
      <vt:lpstr>Integration example</vt:lpstr>
      <vt:lpstr>Integration example</vt:lpstr>
      <vt:lpstr>Integration example</vt:lpstr>
      <vt:lpstr>Integration example</vt:lpstr>
      <vt:lpstr>Conclusiones</vt:lpstr>
    </vt:vector>
  </TitlesOfParts>
  <Company>Mi 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Joaquín</dc:creator>
  <cp:lastModifiedBy>Usuario</cp:lastModifiedBy>
  <cp:revision>895</cp:revision>
  <dcterms:created xsi:type="dcterms:W3CDTF">2007-03-21T00:23:14Z</dcterms:created>
  <dcterms:modified xsi:type="dcterms:W3CDTF">2015-07-27T16:56:39Z</dcterms:modified>
</cp:coreProperties>
</file>